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55"/>
  </p:notesMasterIdLst>
  <p:sldIdLst>
    <p:sldId id="294" r:id="rId2"/>
    <p:sldId id="340" r:id="rId3"/>
    <p:sldId id="361" r:id="rId4"/>
    <p:sldId id="362" r:id="rId5"/>
    <p:sldId id="356" r:id="rId6"/>
    <p:sldId id="357" r:id="rId7"/>
    <p:sldId id="365" r:id="rId8"/>
    <p:sldId id="358" r:id="rId9"/>
    <p:sldId id="363" r:id="rId10"/>
    <p:sldId id="364" r:id="rId11"/>
    <p:sldId id="359" r:id="rId12"/>
    <p:sldId id="366" r:id="rId13"/>
    <p:sldId id="367" r:id="rId14"/>
    <p:sldId id="368" r:id="rId15"/>
    <p:sldId id="369" r:id="rId16"/>
    <p:sldId id="360" r:id="rId17"/>
    <p:sldId id="347" r:id="rId18"/>
    <p:sldId id="373" r:id="rId19"/>
    <p:sldId id="374" r:id="rId20"/>
    <p:sldId id="349" r:id="rId21"/>
    <p:sldId id="351" r:id="rId22"/>
    <p:sldId id="375" r:id="rId23"/>
    <p:sldId id="370" r:id="rId24"/>
    <p:sldId id="372" r:id="rId25"/>
    <p:sldId id="353" r:id="rId26"/>
    <p:sldId id="354" r:id="rId27"/>
    <p:sldId id="355" r:id="rId28"/>
    <p:sldId id="377" r:id="rId29"/>
    <p:sldId id="376" r:id="rId30"/>
    <p:sldId id="371" r:id="rId31"/>
    <p:sldId id="378" r:id="rId32"/>
    <p:sldId id="380" r:id="rId33"/>
    <p:sldId id="381" r:id="rId34"/>
    <p:sldId id="382" r:id="rId35"/>
    <p:sldId id="385" r:id="rId36"/>
    <p:sldId id="386" r:id="rId37"/>
    <p:sldId id="387" r:id="rId38"/>
    <p:sldId id="388" r:id="rId39"/>
    <p:sldId id="389" r:id="rId40"/>
    <p:sldId id="390" r:id="rId41"/>
    <p:sldId id="383" r:id="rId42"/>
    <p:sldId id="384" r:id="rId43"/>
    <p:sldId id="379" r:id="rId44"/>
    <p:sldId id="391" r:id="rId45"/>
    <p:sldId id="398" r:id="rId46"/>
    <p:sldId id="392" r:id="rId47"/>
    <p:sldId id="393" r:id="rId48"/>
    <p:sldId id="400" r:id="rId49"/>
    <p:sldId id="399" r:id="rId50"/>
    <p:sldId id="402" r:id="rId51"/>
    <p:sldId id="401" r:id="rId52"/>
    <p:sldId id="348" r:id="rId53"/>
    <p:sldId id="333" r:id="rId54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4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3/12/2017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cs.mongodb.com/ecosystem/drivers/java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jongo.org/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://mongodb.github.io/morphia/1.3/getting-started/quick-tour/" TargetMode="Externa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6.png"/><Relationship Id="rId5" Type="http://schemas.openxmlformats.org/officeDocument/2006/relationships/image" Target="../media/image39.jpeg"/><Relationship Id="rId4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mailto:pom.bleeksma@amis.nl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2654300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NoSQL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err="1" smtClean="0">
                <a:solidFill>
                  <a:srgbClr val="FF0000"/>
                </a:solidFill>
              </a:rPr>
              <a:t>and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</a:p>
          <a:p>
            <a:r>
              <a:rPr lang="nl-NL" sz="6600" dirty="0" err="1" smtClean="0">
                <a:solidFill>
                  <a:srgbClr val="FF0000"/>
                </a:solidFill>
              </a:rPr>
              <a:t>ongodb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Pom Bleeksma &amp; 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14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March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Nieuwegein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7200" dirty="0">
                <a:solidFill>
                  <a:srgbClr val="FF0000"/>
                </a:solidFill>
              </a:rPr>
              <a:t>M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928" y="75407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Relational</a:t>
            </a:r>
            <a:r>
              <a:rPr lang="nl-NL" dirty="0" smtClean="0"/>
              <a:t> Model in </a:t>
            </a:r>
            <a:r>
              <a:rPr lang="nl-NL" dirty="0" err="1" smtClean="0"/>
              <a:t>practice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361020"/>
          </a:xfrm>
        </p:spPr>
        <p:txBody>
          <a:bodyPr>
            <a:normAutofit fontScale="85000" lnSpcReduction="20000"/>
          </a:bodyPr>
          <a:lstStyle/>
          <a:p>
            <a:r>
              <a:rPr lang="nl-NL" dirty="0"/>
              <a:t>Traditional </a:t>
            </a:r>
            <a:r>
              <a:rPr lang="nl-NL" dirty="0" err="1"/>
              <a:t>Relational</a:t>
            </a:r>
            <a:r>
              <a:rPr lang="nl-NL" dirty="0"/>
              <a:t> Data Model has severe </a:t>
            </a:r>
            <a:r>
              <a:rPr lang="nl-NL" dirty="0" smtClean="0"/>
              <a:t>impact on </a:t>
            </a:r>
            <a:r>
              <a:rPr lang="nl-NL" dirty="0" err="1"/>
              <a:t>physical</a:t>
            </a:r>
            <a:r>
              <a:rPr lang="nl-NL" dirty="0"/>
              <a:t> disk performance</a:t>
            </a:r>
          </a:p>
          <a:p>
            <a:pPr lvl="1"/>
            <a:r>
              <a:rPr lang="nl-NL" sz="3600" dirty="0"/>
              <a:t>Transaction Log =&gt; </a:t>
            </a:r>
            <a:r>
              <a:rPr lang="nl-NL" sz="3600" dirty="0" err="1"/>
              <a:t>Sequential</a:t>
            </a:r>
            <a:r>
              <a:rPr lang="nl-NL" sz="3600" dirty="0"/>
              <a:t> Write </a:t>
            </a:r>
            <a:r>
              <a:rPr lang="nl-NL" sz="3600" dirty="0" smtClean="0"/>
              <a:t>(</a:t>
            </a:r>
            <a:r>
              <a:rPr lang="nl-NL" sz="3600" dirty="0"/>
              <a:t>append </a:t>
            </a:r>
            <a:r>
              <a:rPr lang="nl-NL" sz="3600" dirty="0" err="1"/>
              <a:t>to</a:t>
            </a:r>
            <a:r>
              <a:rPr lang="nl-NL" sz="3600" dirty="0"/>
              <a:t> file) </a:t>
            </a:r>
          </a:p>
          <a:p>
            <a:pPr lvl="1"/>
            <a:r>
              <a:rPr lang="nl-NL" sz="3600" dirty="0"/>
              <a:t>Data Blocks </a:t>
            </a:r>
            <a:r>
              <a:rPr lang="nl-NL" sz="3600" dirty="0" err="1"/>
              <a:t>require</a:t>
            </a:r>
            <a:r>
              <a:rPr lang="nl-NL" sz="3600" dirty="0"/>
              <a:t> </a:t>
            </a:r>
            <a:r>
              <a:rPr lang="nl-NL" sz="3600" dirty="0" err="1"/>
              <a:t>much</a:t>
            </a:r>
            <a:r>
              <a:rPr lang="nl-NL" sz="3600" dirty="0"/>
              <a:t> more </a:t>
            </a:r>
            <a:r>
              <a:rPr lang="nl-NL" sz="3600" dirty="0" err="1"/>
              <a:t>expensive</a:t>
            </a:r>
            <a:r>
              <a:rPr lang="nl-NL" sz="3600" dirty="0"/>
              <a:t> </a:t>
            </a:r>
            <a:r>
              <a:rPr lang="nl-NL" sz="3600" dirty="0" smtClean="0"/>
              <a:t>Random </a:t>
            </a:r>
            <a:r>
              <a:rPr lang="nl-NL" sz="3600" dirty="0"/>
              <a:t>Access disk </a:t>
            </a:r>
            <a:r>
              <a:rPr lang="nl-NL" sz="3600" dirty="0" err="1" smtClean="0"/>
              <a:t>writes</a:t>
            </a:r>
            <a:endParaRPr lang="nl-NL" sz="3600" dirty="0" smtClean="0"/>
          </a:p>
          <a:p>
            <a:r>
              <a:rPr lang="nl-NL" dirty="0" err="1" smtClean="0"/>
              <a:t>Indexes</a:t>
            </a:r>
            <a:r>
              <a:rPr lang="nl-NL" dirty="0" smtClean="0"/>
              <a:t> (B-Tree, </a:t>
            </a:r>
            <a:r>
              <a:rPr lang="nl-NL" dirty="0" err="1" smtClean="0"/>
              <a:t>Bitmap</a:t>
            </a:r>
            <a:r>
              <a:rPr lang="nl-NL" dirty="0" smtClean="0"/>
              <a:t>, …) are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speed up query (</a:t>
            </a:r>
            <a:r>
              <a:rPr lang="nl-NL" dirty="0" err="1" smtClean="0"/>
              <a:t>read</a:t>
            </a:r>
            <a:r>
              <a:rPr lang="nl-NL" dirty="0" smtClean="0"/>
              <a:t>) performance</a:t>
            </a:r>
          </a:p>
          <a:p>
            <a:pPr lvl="1"/>
            <a:r>
              <a:rPr lang="nl-NL" sz="3600" dirty="0" err="1"/>
              <a:t>a</a:t>
            </a:r>
            <a:r>
              <a:rPr lang="nl-NL" sz="3600" dirty="0" err="1" smtClean="0"/>
              <a:t>nd</a:t>
            </a:r>
            <a:r>
              <a:rPr lang="nl-NL" sz="3600" dirty="0" smtClean="0"/>
              <a:t> slow down transactions</a:t>
            </a:r>
          </a:p>
          <a:p>
            <a:r>
              <a:rPr lang="nl-NL" dirty="0" err="1"/>
              <a:t>Relational</a:t>
            </a:r>
            <a:r>
              <a:rPr lang="nl-NL" dirty="0"/>
              <a:t> data does </a:t>
            </a:r>
            <a:r>
              <a:rPr lang="nl-NL" dirty="0" err="1"/>
              <a:t>not</a:t>
            </a:r>
            <a:r>
              <a:rPr lang="nl-NL" dirty="0"/>
              <a:t> [</a:t>
            </a:r>
            <a:r>
              <a:rPr lang="nl-NL" dirty="0" err="1"/>
              <a:t>always</a:t>
            </a:r>
            <a:r>
              <a:rPr lang="nl-NL" dirty="0"/>
              <a:t>] map </a:t>
            </a:r>
            <a:r>
              <a:rPr lang="nl-NL" dirty="0" err="1"/>
              <a:t>naturally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data format </a:t>
            </a:r>
            <a:r>
              <a:rPr lang="nl-NL" dirty="0" err="1"/>
              <a:t>required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(OO, JSON, XML</a:t>
            </a:r>
            <a:r>
              <a:rPr lang="nl-NL" dirty="0" smtClean="0"/>
              <a:t>)</a:t>
            </a:r>
            <a:endParaRPr lang="nl-NL" dirty="0"/>
          </a:p>
          <a:p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join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construct ad-hoc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entire</a:t>
            </a:r>
            <a:r>
              <a:rPr lang="nl-NL" dirty="0" smtClean="0"/>
              <a:t> data model is </a:t>
            </a:r>
            <a:r>
              <a:rPr lang="nl-NL" dirty="0" err="1" smtClean="0"/>
              <a:t>powerful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Declarative</a:t>
            </a:r>
            <a:r>
              <a:rPr lang="nl-NL" dirty="0" smtClean="0"/>
              <a:t> </a:t>
            </a:r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constraints</a:t>
            </a:r>
            <a:r>
              <a:rPr lang="nl-NL" dirty="0" smtClean="0"/>
              <a:t> </a:t>
            </a:r>
            <a:r>
              <a:rPr lang="nl-NL" dirty="0" err="1" smtClean="0"/>
              <a:t>allow</a:t>
            </a:r>
            <a:r>
              <a:rPr lang="nl-NL" dirty="0" smtClean="0"/>
              <a:t> for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enforcement</a:t>
            </a:r>
            <a:r>
              <a:rPr lang="nl-NL" dirty="0" smtClean="0"/>
              <a:t> of data </a:t>
            </a:r>
            <a:r>
              <a:rPr lang="nl-NL" dirty="0" err="1" smtClean="0"/>
              <a:t>quality</a:t>
            </a:r>
            <a:r>
              <a:rPr lang="nl-NL" dirty="0" smtClean="0"/>
              <a:t> </a:t>
            </a:r>
            <a:r>
              <a:rPr lang="nl-NL" dirty="0" err="1" smtClean="0"/>
              <a:t>rules</a:t>
            </a:r>
            <a:endParaRPr lang="nl-NL" dirty="0" smtClean="0"/>
          </a:p>
          <a:p>
            <a:pPr lvl="1"/>
            <a:r>
              <a:rPr lang="nl-NL" i="1" dirty="0" smtClean="0"/>
              <a:t>“</a:t>
            </a:r>
            <a:r>
              <a:rPr lang="nl-NL" i="1" dirty="0" err="1" smtClean="0"/>
              <a:t>the</a:t>
            </a:r>
            <a:r>
              <a:rPr lang="nl-NL" i="1" dirty="0" smtClean="0"/>
              <a:t> data </a:t>
            </a:r>
            <a:r>
              <a:rPr lang="nl-NL" i="1" dirty="0" err="1" smtClean="0"/>
              <a:t>may</a:t>
            </a:r>
            <a:r>
              <a:rPr lang="nl-NL" i="1" dirty="0" smtClean="0"/>
              <a:t> </a:t>
            </a:r>
            <a:r>
              <a:rPr lang="nl-NL" i="1" dirty="0" err="1" smtClean="0"/>
              <a:t>be</a:t>
            </a:r>
            <a:r>
              <a:rPr lang="nl-NL" i="1" dirty="0" smtClean="0"/>
              <a:t> non </a:t>
            </a:r>
            <a:r>
              <a:rPr lang="nl-NL" i="1" dirty="0" err="1" smtClean="0"/>
              <a:t>sensical</a:t>
            </a:r>
            <a:r>
              <a:rPr lang="nl-NL" i="1" dirty="0" smtClean="0"/>
              <a:t>, but at </a:t>
            </a:r>
            <a:r>
              <a:rPr lang="nl-NL" i="1" dirty="0" err="1" smtClean="0"/>
              <a:t>least</a:t>
            </a:r>
            <a:r>
              <a:rPr lang="nl-NL" i="1" dirty="0" smtClean="0"/>
              <a:t> </a:t>
            </a:r>
            <a:r>
              <a:rPr lang="nl-NL" i="1" dirty="0" err="1" smtClean="0"/>
              <a:t>it</a:t>
            </a:r>
            <a:r>
              <a:rPr lang="nl-NL" i="1" dirty="0" smtClean="0"/>
              <a:t> </a:t>
            </a:r>
            <a:r>
              <a:rPr lang="nl-NL" i="1" dirty="0" err="1" smtClean="0"/>
              <a:t>adheres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rules</a:t>
            </a:r>
            <a:r>
              <a:rPr lang="nl-NL" i="1" dirty="0" smtClean="0"/>
              <a:t>, </a:t>
            </a:r>
            <a:r>
              <a:rPr lang="nl-NL" i="1" dirty="0" err="1" smtClean="0"/>
              <a:t>whatever</a:t>
            </a:r>
            <a:r>
              <a:rPr lang="nl-NL" i="1" dirty="0" smtClean="0"/>
              <a:t>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origin</a:t>
            </a:r>
            <a:r>
              <a:rPr lang="nl-NL" i="1" dirty="0" smtClean="0"/>
              <a:t>”</a:t>
            </a:r>
          </a:p>
          <a:p>
            <a:r>
              <a:rPr lang="nl-NL" dirty="0" smtClean="0"/>
              <a:t>SQL has been </a:t>
            </a:r>
            <a:r>
              <a:rPr lang="nl-NL" dirty="0" err="1" smtClean="0"/>
              <a:t>embraced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huge</a:t>
            </a:r>
            <a:r>
              <a:rPr lang="nl-NL" dirty="0" smtClean="0"/>
              <a:t> </a:t>
            </a:r>
            <a:r>
              <a:rPr lang="nl-NL" dirty="0" err="1" smtClean="0"/>
              <a:t>numbers</a:t>
            </a:r>
            <a:r>
              <a:rPr lang="nl-NL" dirty="0" smtClean="0"/>
              <a:t> of tools &amp; 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IT/Data professionals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021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Databases 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6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6184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87541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307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 few </a:t>
            </a:r>
            <a:r>
              <a:rPr lang="nl-NL" dirty="0" err="1" smtClean="0"/>
              <a:t>observations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Redundancy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for performance, </a:t>
            </a:r>
            <a:r>
              <a:rPr lang="nl-NL" dirty="0" err="1" smtClean="0"/>
              <a:t>scalability</a:t>
            </a:r>
            <a:r>
              <a:rPr lang="nl-NL" dirty="0" smtClean="0"/>
              <a:t>,  availability</a:t>
            </a:r>
          </a:p>
          <a:p>
            <a:r>
              <a:rPr lang="nl-NL" dirty="0" smtClean="0"/>
              <a:t>Commodity hardware for </a:t>
            </a:r>
            <a:r>
              <a:rPr lang="nl-NL" dirty="0" err="1" smtClean="0"/>
              <a:t>scale</a:t>
            </a:r>
            <a:r>
              <a:rPr lang="nl-NL" dirty="0" smtClean="0"/>
              <a:t> out </a:t>
            </a:r>
            <a:r>
              <a:rPr lang="nl-NL" dirty="0" err="1" smtClean="0"/>
              <a:t>architecture</a:t>
            </a:r>
            <a:endParaRPr lang="nl-NL" dirty="0" smtClean="0"/>
          </a:p>
          <a:p>
            <a:r>
              <a:rPr lang="nl-NL" dirty="0" smtClean="0"/>
              <a:t>Data (</a:t>
            </a:r>
            <a:r>
              <a:rPr lang="nl-NL" dirty="0" err="1" smtClean="0"/>
              <a:t>documents</a:t>
            </a:r>
            <a:r>
              <a:rPr lang="nl-NL" dirty="0" smtClean="0"/>
              <a:t>) </a:t>
            </a:r>
            <a:r>
              <a:rPr lang="nl-NL" dirty="0" err="1" smtClean="0"/>
              <a:t>prepared</a:t>
            </a:r>
            <a:r>
              <a:rPr lang="nl-NL" dirty="0" smtClean="0"/>
              <a:t> for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usage</a:t>
            </a:r>
            <a:r>
              <a:rPr lang="nl-NL" dirty="0" smtClean="0"/>
              <a:t> (super MV)</a:t>
            </a:r>
          </a:p>
          <a:p>
            <a:pPr lvl="1"/>
            <a:r>
              <a:rPr lang="nl-NL" dirty="0" smtClean="0"/>
              <a:t>Format</a:t>
            </a:r>
          </a:p>
          <a:p>
            <a:pPr lvl="1"/>
            <a:r>
              <a:rPr lang="nl-NL" dirty="0" smtClean="0"/>
              <a:t>Search </a:t>
            </a:r>
            <a:r>
              <a:rPr lang="nl-NL" dirty="0" err="1" smtClean="0"/>
              <a:t>paths</a:t>
            </a:r>
            <a:endParaRPr lang="nl-NL" dirty="0" smtClean="0"/>
          </a:p>
          <a:p>
            <a:r>
              <a:rPr lang="nl-NL" dirty="0" smtClean="0"/>
              <a:t>Time lag in data </a:t>
            </a:r>
            <a:r>
              <a:rPr lang="nl-NL" dirty="0" err="1" smtClean="0"/>
              <a:t>modifications</a:t>
            </a:r>
            <a:r>
              <a:rPr lang="nl-NL" dirty="0" smtClean="0"/>
              <a:t> is </a:t>
            </a:r>
            <a:r>
              <a:rPr lang="nl-NL" dirty="0" err="1" smtClean="0"/>
              <a:t>accepted</a:t>
            </a:r>
            <a:endParaRPr lang="nl-NL" dirty="0" smtClean="0"/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even </a:t>
            </a:r>
            <a:r>
              <a:rPr lang="nl-NL" dirty="0" err="1" smtClean="0"/>
              <a:t>desirable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offer a consistent view </a:t>
            </a:r>
            <a:r>
              <a:rPr lang="nl-NL" dirty="0" err="1" smtClean="0"/>
              <a:t>to</a:t>
            </a:r>
            <a:r>
              <a:rPr lang="nl-NL" dirty="0" smtClean="0"/>
              <a:t> webshop users</a:t>
            </a:r>
          </a:p>
          <a:p>
            <a:r>
              <a:rPr lang="nl-NL" dirty="0" smtClean="0"/>
              <a:t>Transactions in </a:t>
            </a:r>
            <a:r>
              <a:rPr lang="nl-NL" dirty="0" err="1" smtClean="0"/>
              <a:t>one</a:t>
            </a:r>
            <a:r>
              <a:rPr lang="nl-NL" dirty="0" smtClean="0"/>
              <a:t> engine</a:t>
            </a:r>
          </a:p>
          <a:p>
            <a:pPr lvl="1"/>
            <a:r>
              <a:rPr lang="nl-NL" dirty="0" smtClean="0"/>
              <a:t>ACID </a:t>
            </a:r>
            <a:r>
              <a:rPr lang="nl-NL" dirty="0" err="1" smtClean="0"/>
              <a:t>still</a:t>
            </a:r>
            <a:r>
              <a:rPr lang="nl-NL" dirty="0" smtClean="0"/>
              <a:t> in </a:t>
            </a:r>
            <a:r>
              <a:rPr lang="nl-NL" dirty="0" err="1" smtClean="0"/>
              <a:t>place</a:t>
            </a:r>
            <a:endParaRPr lang="nl-NL" dirty="0" smtClean="0"/>
          </a:p>
          <a:p>
            <a:r>
              <a:rPr lang="nl-NL" dirty="0" smtClean="0"/>
              <a:t>Transactions 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compete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/>
          </a:p>
          <a:p>
            <a:pPr lvl="1"/>
            <a:r>
              <a:rPr lang="nl-NL" dirty="0" err="1" smtClean="0"/>
              <a:t>vying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physical</a:t>
            </a:r>
            <a:r>
              <a:rPr lang="nl-NL" dirty="0" smtClean="0"/>
              <a:t> resources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3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74" y="7437085"/>
            <a:ext cx="6069092" cy="144949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97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for NoSQL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Focus on speed, availability and scalability</a:t>
            </a:r>
          </a:p>
          <a:p>
            <a:pPr lvl="1"/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</a:t>
            </a:r>
            <a:r>
              <a:rPr lang="nl-NL" dirty="0" smtClean="0"/>
              <a:t> out – </a:t>
            </a:r>
            <a:r>
              <a:rPr lang="nl-NL" dirty="0" err="1" smtClean="0"/>
              <a:t>distributed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load </a:t>
            </a:r>
            <a:r>
              <a:rPr lang="nl-NL" dirty="0" err="1" smtClean="0"/>
              <a:t>balancing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fail</a:t>
            </a:r>
            <a:r>
              <a:rPr lang="nl-NL" dirty="0" smtClean="0"/>
              <a:t>-over</a:t>
            </a:r>
          </a:p>
          <a:p>
            <a:r>
              <a:rPr lang="en-US" dirty="0"/>
              <a:t>No (predefined) Data </a:t>
            </a:r>
            <a:r>
              <a:rPr lang="en-US" dirty="0" smtClean="0"/>
              <a:t>Structure</a:t>
            </a:r>
          </a:p>
          <a:p>
            <a:r>
              <a:rPr lang="nl-NL" dirty="0" err="1" smtClean="0"/>
              <a:t>Integrity</a:t>
            </a:r>
            <a:r>
              <a:rPr lang="nl-NL" dirty="0" smtClean="0"/>
              <a:t> </a:t>
            </a:r>
            <a:r>
              <a:rPr lang="nl-NL" dirty="0" err="1" smtClean="0"/>
              <a:t>primarily</a:t>
            </a:r>
            <a:r>
              <a:rPr lang="nl-NL" dirty="0" smtClean="0"/>
              <a:t> </a:t>
            </a:r>
            <a:r>
              <a:rPr lang="nl-NL" dirty="0" err="1" smtClean="0"/>
              <a:t>protected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logic</a:t>
            </a:r>
            <a:endParaRPr lang="en-US" dirty="0" smtClean="0"/>
          </a:p>
          <a:p>
            <a:r>
              <a:rPr lang="nl-NL" dirty="0" smtClean="0"/>
              <a:t>Open Source (most </a:t>
            </a:r>
            <a:r>
              <a:rPr lang="nl-NL" dirty="0" err="1" smtClean="0"/>
              <a:t>offerings</a:t>
            </a:r>
            <a:r>
              <a:rPr lang="nl-NL" dirty="0" smtClean="0"/>
              <a:t> are,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: </a:t>
            </a:r>
            <a:r>
              <a:rPr lang="nl-NL" dirty="0" err="1" smtClean="0"/>
              <a:t>MarkLogic</a:t>
            </a:r>
            <a:r>
              <a:rPr lang="nl-NL" dirty="0" smtClean="0"/>
              <a:t>)</a:t>
            </a:r>
            <a:endParaRPr lang="en-US" dirty="0" smtClean="0"/>
          </a:p>
          <a:p>
            <a:r>
              <a:rPr lang="nl-NL" dirty="0" smtClean="0"/>
              <a:t>Close(r) attention for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is </a:t>
            </a:r>
            <a:r>
              <a:rPr lang="nl-NL" dirty="0" err="1" smtClean="0"/>
              <a:t>used</a:t>
            </a:r>
            <a:endParaRPr lang="nl-NL" dirty="0" smtClean="0"/>
          </a:p>
          <a:p>
            <a:pPr lvl="1"/>
            <a:r>
              <a:rPr lang="nl-NL" dirty="0" smtClean="0"/>
              <a:t>Application </a:t>
            </a:r>
            <a:r>
              <a:rPr lang="nl-NL" dirty="0" err="1" smtClean="0"/>
              <a:t>oriented</a:t>
            </a:r>
            <a:r>
              <a:rPr lang="nl-NL" dirty="0" smtClean="0"/>
              <a:t> data format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paths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specialized</a:t>
            </a:r>
            <a:r>
              <a:rPr lang="nl-NL" dirty="0" smtClean="0"/>
              <a:t> database per </a:t>
            </a:r>
            <a:r>
              <a:rPr lang="nl-NL" dirty="0" err="1" smtClean="0"/>
              <a:t>application</a:t>
            </a:r>
            <a:r>
              <a:rPr lang="nl-NL" dirty="0" smtClean="0"/>
              <a:t> (microservice, </a:t>
            </a:r>
            <a:r>
              <a:rPr lang="nl-NL" dirty="0" err="1" smtClean="0"/>
              <a:t>capability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switch </a:t>
            </a:r>
            <a:r>
              <a:rPr lang="nl-NL" dirty="0" err="1" smtClean="0"/>
              <a:t>from</a:t>
            </a:r>
            <a:r>
              <a:rPr lang="nl-NL" dirty="0" smtClean="0"/>
              <a:t> SOA </a:t>
            </a:r>
            <a:r>
              <a:rPr lang="nl-NL" dirty="0" err="1" smtClean="0"/>
              <a:t>to</a:t>
            </a:r>
            <a:r>
              <a:rPr lang="nl-NL" dirty="0" smtClean="0"/>
              <a:t> API/Microservice</a:t>
            </a:r>
          </a:p>
          <a:p>
            <a:r>
              <a:rPr lang="nl-NL" dirty="0" smtClean="0"/>
              <a:t>Reads (far) more relevant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redundancy</a:t>
            </a:r>
            <a:r>
              <a:rPr lang="nl-NL" dirty="0" smtClean="0"/>
              <a:t> &amp; </a:t>
            </a:r>
            <a:r>
              <a:rPr lang="nl-NL" dirty="0" err="1" smtClean="0"/>
              <a:t>denormalization</a:t>
            </a:r>
            <a:endParaRPr lang="nl-NL" dirty="0" smtClean="0"/>
          </a:p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19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means: </a:t>
            </a:r>
            <a:br>
              <a:rPr lang="nl-NL" dirty="0" smtClean="0"/>
            </a:br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However</a:t>
            </a:r>
            <a:endParaRPr lang="nl-NL" dirty="0" smtClean="0"/>
          </a:p>
          <a:p>
            <a:pPr lvl="1"/>
            <a:r>
              <a:rPr lang="nl-NL" dirty="0" smtClean="0"/>
              <a:t>Data Professionals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Developers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pPr lvl="1"/>
            <a:r>
              <a:rPr lang="nl-NL" dirty="0" smtClean="0"/>
              <a:t>Reporting, Dashboarding,</a:t>
            </a:r>
            <a:br>
              <a:rPr lang="nl-NL" dirty="0" smtClean="0"/>
            </a:br>
            <a:r>
              <a:rPr lang="nl-NL" dirty="0" smtClean="0"/>
              <a:t>ETL, BI </a:t>
            </a:r>
            <a:r>
              <a:rPr lang="nl-NL" dirty="0"/>
              <a:t>t</a:t>
            </a:r>
            <a:r>
              <a:rPr lang="nl-NL" dirty="0" smtClean="0"/>
              <a:t>ools </a:t>
            </a:r>
            <a:r>
              <a:rPr lang="nl-NL" dirty="0" err="1" smtClean="0"/>
              <a:t>speak</a:t>
            </a:r>
            <a:r>
              <a:rPr lang="nl-NL" dirty="0" smtClean="0"/>
              <a:t> SQL</a:t>
            </a:r>
          </a:p>
          <a:p>
            <a:r>
              <a:rPr lang="nl-NL" dirty="0" err="1" smtClean="0"/>
              <a:t>There</a:t>
            </a:r>
            <a:r>
              <a:rPr lang="nl-NL" dirty="0" smtClean="0"/>
              <a:t> is no common query</a:t>
            </a:r>
            <a:br>
              <a:rPr lang="nl-NL" dirty="0" smtClean="0"/>
            </a:b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263" y="2582863"/>
            <a:ext cx="9099550" cy="679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79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 Data Access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However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Data Professionals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Developers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pPr lvl="1"/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Reporting, Dashboarding,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ETL, BI </a:t>
            </a:r>
            <a:r>
              <a:rPr lang="nl-NL" dirty="0">
                <a:solidFill>
                  <a:schemeClr val="bg1">
                    <a:lumMod val="50000"/>
                  </a:schemeClr>
                </a:solidFill>
              </a:rPr>
              <a:t>t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ools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speak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SQL</a:t>
            </a:r>
          </a:p>
          <a:p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There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is no common query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language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across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NoSQL</a:t>
            </a:r>
            <a:r>
              <a:rPr lang="nl-NL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dirty="0" smtClean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dirty="0" err="1" smtClean="0">
                <a:solidFill>
                  <a:schemeClr val="bg1">
                    <a:lumMod val="50000"/>
                  </a:schemeClr>
                </a:solidFill>
              </a:rPr>
              <a:t>products</a:t>
            </a:r>
            <a:endParaRPr lang="nl-NL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nl-NL" dirty="0" err="1" smtClean="0"/>
              <a:t>Attempts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drivers </a:t>
            </a:r>
            <a:r>
              <a:rPr lang="nl-NL" dirty="0" err="1" smtClean="0"/>
              <a:t>that</a:t>
            </a:r>
            <a:r>
              <a:rPr lang="nl-NL" dirty="0" smtClean="0"/>
              <a:t> translate SQL statements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commands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target database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protect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</a:t>
            </a:r>
            <a:r>
              <a:rPr lang="nl-NL" dirty="0" err="1" smtClean="0"/>
              <a:t>investments</a:t>
            </a:r>
            <a:r>
              <a:rPr lang="nl-NL" dirty="0" smtClean="0"/>
              <a:t> in SQL – skills, tools, </a:t>
            </a:r>
            <a:r>
              <a:rPr lang="nl-NL" dirty="0" err="1" smtClean="0"/>
              <a:t>applications</a:t>
            </a:r>
            <a:r>
              <a:rPr lang="nl-NL" dirty="0" smtClean="0"/>
              <a:t>, </a:t>
            </a:r>
            <a:r>
              <a:rPr lang="nl-NL" dirty="0" err="1" smtClean="0"/>
              <a:t>reports</a:t>
            </a:r>
            <a:r>
              <a:rPr lang="nl-NL" dirty="0" smtClean="0"/>
              <a:t>, ..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584" y="2181568"/>
            <a:ext cx="7488832" cy="3800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1037" y="355600"/>
            <a:ext cx="4549776" cy="3398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392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What’s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SQL </a:t>
            </a:r>
            <a:r>
              <a:rPr lang="nl-NL" dirty="0" err="1" smtClean="0"/>
              <a:t>about</a:t>
            </a:r>
            <a:r>
              <a:rPr lang="nl-NL" dirty="0" smtClean="0"/>
              <a:t> NOSQL – </a:t>
            </a:r>
            <a:r>
              <a:rPr lang="nl-NL" dirty="0" err="1" smtClean="0"/>
              <a:t>history</a:t>
            </a:r>
            <a:r>
              <a:rPr lang="nl-NL" dirty="0" smtClean="0"/>
              <a:t>, background, </a:t>
            </a:r>
            <a:r>
              <a:rPr lang="nl-NL" dirty="0" err="1" smtClean="0"/>
              <a:t>use</a:t>
            </a:r>
            <a:r>
              <a:rPr lang="nl-NL" dirty="0" smtClean="0"/>
              <a:t> cases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of </a:t>
            </a:r>
            <a:r>
              <a:rPr lang="nl-NL" dirty="0" err="1" smtClean="0"/>
              <a:t>NoSQL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</a:t>
            </a:r>
            <a:r>
              <a:rPr lang="nl-NL" dirty="0" err="1" smtClean="0"/>
              <a:t>installation</a:t>
            </a:r>
            <a:r>
              <a:rPr lang="nl-NL" dirty="0" smtClean="0"/>
              <a:t>, </a:t>
            </a:r>
            <a:r>
              <a:rPr lang="nl-NL" dirty="0" err="1" smtClean="0"/>
              <a:t>configuration</a:t>
            </a:r>
            <a:r>
              <a:rPr lang="nl-NL" dirty="0" smtClean="0"/>
              <a:t>, Administration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err="1" smtClean="0"/>
              <a:t>Developing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 Java &amp; Node.js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NoSQL </a:t>
            </a:r>
            <a:r>
              <a:rPr lang="en-US" dirty="0" err="1" smtClean="0"/>
              <a:t>databaseS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Key</a:t>
            </a:r>
            <a:r>
              <a:rPr lang="nl-NL" dirty="0" smtClean="0"/>
              <a:t>-Value (</a:t>
            </a:r>
            <a:r>
              <a:rPr lang="nl-NL" dirty="0" err="1" smtClean="0"/>
              <a:t>from</a:t>
            </a:r>
            <a:r>
              <a:rPr lang="nl-NL" dirty="0" smtClean="0"/>
              <a:t> in-memory cache </a:t>
            </a:r>
            <a:r>
              <a:rPr lang="nl-NL" dirty="0" err="1" smtClean="0"/>
              <a:t>to</a:t>
            </a:r>
            <a:r>
              <a:rPr lang="nl-NL" dirty="0" smtClean="0"/>
              <a:t> hardware </a:t>
            </a:r>
            <a:r>
              <a:rPr lang="nl-NL" dirty="0" err="1" smtClean="0"/>
              <a:t>appliance</a:t>
            </a:r>
            <a:r>
              <a:rPr lang="nl-NL" dirty="0" smtClean="0"/>
              <a:t> – </a:t>
            </a:r>
            <a:r>
              <a:rPr lang="nl-NL" dirty="0" err="1" smtClean="0"/>
              <a:t>Memcached</a:t>
            </a:r>
            <a:r>
              <a:rPr lang="nl-NL" dirty="0" smtClean="0"/>
              <a:t>, </a:t>
            </a:r>
            <a:r>
              <a:rPr lang="nl-NL" dirty="0" err="1" smtClean="0"/>
              <a:t>Hazelcast</a:t>
            </a:r>
            <a:r>
              <a:rPr lang="nl-NL" dirty="0" smtClean="0"/>
              <a:t>, </a:t>
            </a:r>
            <a:r>
              <a:rPr lang="nl-NL" dirty="0" err="1" smtClean="0"/>
              <a:t>Coherence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Oracle </a:t>
            </a:r>
            <a:r>
              <a:rPr lang="nl-NL" dirty="0" err="1" smtClean="0"/>
              <a:t>NoSQL</a:t>
            </a:r>
            <a:r>
              <a:rPr lang="nl-NL" dirty="0" smtClean="0"/>
              <a:t>/Berkeley DB)</a:t>
            </a:r>
          </a:p>
          <a:p>
            <a:r>
              <a:rPr lang="nl-NL" dirty="0"/>
              <a:t>Wide Column Store (</a:t>
            </a:r>
            <a:r>
              <a:rPr lang="en-US" dirty="0"/>
              <a:t>Cassandra, Google </a:t>
            </a:r>
            <a:r>
              <a:rPr lang="en-US" dirty="0" err="1" smtClean="0"/>
              <a:t>BigTable</a:t>
            </a:r>
            <a:r>
              <a:rPr lang="en-US" dirty="0" smtClean="0"/>
              <a:t>, </a:t>
            </a:r>
            <a:r>
              <a:rPr lang="en-US" dirty="0" err="1" smtClean="0"/>
              <a:t>HBase</a:t>
            </a:r>
            <a:r>
              <a:rPr lang="nl-NL" dirty="0" smtClean="0"/>
              <a:t>)</a:t>
            </a:r>
            <a:endParaRPr lang="en-US" dirty="0"/>
          </a:p>
          <a:p>
            <a:r>
              <a:rPr lang="en-US" dirty="0" smtClean="0"/>
              <a:t>Document (JSON, XML, YAML and binary forms – MongoDB, </a:t>
            </a:r>
            <a:r>
              <a:rPr lang="en-US" dirty="0" err="1" smtClean="0"/>
              <a:t>CouchDB</a:t>
            </a:r>
            <a:r>
              <a:rPr lang="en-US" dirty="0" smtClean="0"/>
              <a:t>, </a:t>
            </a:r>
            <a:r>
              <a:rPr lang="en-US" dirty="0" err="1" smtClean="0"/>
              <a:t>Couchbase</a:t>
            </a:r>
            <a:r>
              <a:rPr lang="en-US" dirty="0" smtClean="0"/>
              <a:t>, </a:t>
            </a:r>
            <a:r>
              <a:rPr lang="en-US" dirty="0" err="1" smtClean="0"/>
              <a:t>MarkLogic</a:t>
            </a:r>
            <a:r>
              <a:rPr lang="en-US" dirty="0" smtClean="0"/>
              <a:t>)</a:t>
            </a:r>
          </a:p>
          <a:p>
            <a:r>
              <a:rPr lang="en-US" dirty="0" smtClean="0"/>
              <a:t>Graph (networks of data, triplets, RDF stores – Neo4J)</a:t>
            </a:r>
          </a:p>
          <a:p>
            <a:r>
              <a:rPr lang="en-US" dirty="0" smtClean="0"/>
              <a:t>Miscellaneous: object, tabular, tuple, elastic </a:t>
            </a:r>
            <a:r>
              <a:rPr lang="en-US" dirty="0"/>
              <a:t>search index, </a:t>
            </a:r>
            <a:r>
              <a:rPr lang="en-US" dirty="0" smtClean="0"/>
              <a:t>Hadoop </a:t>
            </a:r>
            <a:r>
              <a:rPr lang="en-US" dirty="0"/>
              <a:t>(</a:t>
            </a:r>
            <a:r>
              <a:rPr lang="en-US" dirty="0" err="1"/>
              <a:t>hdfs</a:t>
            </a:r>
            <a:r>
              <a:rPr lang="en-US" dirty="0"/>
              <a:t>) </a:t>
            </a:r>
            <a:r>
              <a:rPr lang="en-US" dirty="0" smtClean="0"/>
              <a:t>style, Kafka Topic</a:t>
            </a:r>
          </a:p>
        </p:txBody>
      </p:sp>
    </p:spTree>
    <p:extLst>
      <p:ext uri="{BB962C8B-B14F-4D97-AF65-F5344CB8AC3E}">
        <p14:creationId xmlns:p14="http://schemas.microsoft.com/office/powerpoint/2010/main" val="2982975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7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844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21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Node.js,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3952778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DBA </a:t>
            </a:r>
            <a:r>
              <a:rPr lang="en-US" dirty="0"/>
              <a:t>(theory plus demo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  <a:p>
            <a:r>
              <a:rPr lang="en-US" dirty="0" err="1"/>
              <a:t>installatation</a:t>
            </a:r>
            <a:endParaRPr lang="en-US" dirty="0"/>
          </a:p>
          <a:p>
            <a:r>
              <a:rPr lang="en-US" dirty="0"/>
              <a:t>configuration</a:t>
            </a:r>
          </a:p>
          <a:p>
            <a:r>
              <a:rPr lang="en-US" dirty="0"/>
              <a:t>management/admin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2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POM: Using </a:t>
            </a:r>
            <a:r>
              <a:rPr lang="en-US" dirty="0"/>
              <a:t>MongoDB (theory plus demo)</a:t>
            </a:r>
            <a:br>
              <a:rPr lang="en-US" dirty="0"/>
            </a:br>
            <a:r>
              <a:rPr lang="en-US" dirty="0"/>
              <a:t>inserting </a:t>
            </a:r>
            <a:r>
              <a:rPr lang="en-US" dirty="0" smtClean="0"/>
              <a:t>documents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retrieving </a:t>
            </a:r>
            <a:r>
              <a:rPr lang="en-US" dirty="0"/>
              <a:t>data</a:t>
            </a:r>
          </a:p>
          <a:p>
            <a:r>
              <a:rPr lang="en-US" dirty="0"/>
              <a:t>update?</a:t>
            </a:r>
          </a:p>
          <a:p>
            <a:r>
              <a:rPr lang="en-US" dirty="0"/>
              <a:t>delete?</a:t>
            </a:r>
          </a:p>
          <a:p>
            <a:r>
              <a:rPr lang="en-US" dirty="0" smtClean="0"/>
              <a:t>Integrity/uniqueness/constraints</a:t>
            </a:r>
          </a:p>
          <a:p>
            <a:r>
              <a:rPr lang="nl-NL" dirty="0" smtClean="0"/>
              <a:t>index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763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NOSQL Developer)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The GUI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nl-NL" dirty="0" err="1" smtClean="0"/>
              <a:t>Visually</a:t>
            </a:r>
            <a:r>
              <a:rPr lang="nl-NL" dirty="0" smtClean="0"/>
              <a:t> </a:t>
            </a:r>
            <a:r>
              <a:rPr lang="nl-NL" dirty="0" err="1" smtClean="0"/>
              <a:t>explore</a:t>
            </a:r>
            <a:r>
              <a:rPr lang="nl-NL" dirty="0" smtClean="0"/>
              <a:t> data</a:t>
            </a:r>
          </a:p>
          <a:p>
            <a:pPr lvl="1"/>
            <a:r>
              <a:rPr lang="en-US" dirty="0"/>
              <a:t>Run ad hoc queries in seconds. </a:t>
            </a:r>
            <a:endParaRPr lang="en-US" dirty="0" smtClean="0"/>
          </a:p>
          <a:p>
            <a:pPr lvl="1"/>
            <a:r>
              <a:rPr lang="en-US" dirty="0" smtClean="0"/>
              <a:t>Interact </a:t>
            </a:r>
            <a:r>
              <a:rPr lang="en-US" dirty="0"/>
              <a:t>with your data with full CRUD </a:t>
            </a:r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View </a:t>
            </a:r>
            <a:r>
              <a:rPr lang="en-US" dirty="0"/>
              <a:t>and optimize your query performance. </a:t>
            </a:r>
            <a:endParaRPr lang="en-US" dirty="0" smtClean="0"/>
          </a:p>
          <a:p>
            <a:r>
              <a:rPr lang="nl-NL" dirty="0" err="1" smtClean="0"/>
              <a:t>Separately</a:t>
            </a:r>
            <a:r>
              <a:rPr lang="nl-NL" dirty="0" smtClean="0"/>
              <a:t> </a:t>
            </a:r>
            <a:r>
              <a:rPr lang="nl-NL" dirty="0" err="1" smtClean="0"/>
              <a:t>installed</a:t>
            </a:r>
            <a:r>
              <a:rPr lang="nl-NL" dirty="0" smtClean="0"/>
              <a:t> product</a:t>
            </a:r>
          </a:p>
          <a:p>
            <a:pPr lvl="1"/>
            <a:r>
              <a:rPr lang="nl-NL" dirty="0" smtClean="0"/>
              <a:t>On Windows, OS X, Linux, …</a:t>
            </a:r>
          </a:p>
          <a:p>
            <a:r>
              <a:rPr lang="nl-NL" dirty="0" err="1" smtClean="0"/>
              <a:t>Can</a:t>
            </a:r>
            <a:r>
              <a:rPr lang="nl-NL" dirty="0" smtClean="0"/>
              <a:t> run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remote </a:t>
            </a:r>
            <a:r>
              <a:rPr lang="nl-NL" dirty="0" err="1" smtClean="0"/>
              <a:t>MongoDB</a:t>
            </a:r>
            <a:r>
              <a:rPr lang="nl-NL" dirty="0" smtClean="0"/>
              <a:t> servers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9338" y="551574"/>
            <a:ext cx="918176" cy="98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mongodb compa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375" y="5667375"/>
            <a:ext cx="57150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73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Compass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lucas_j\AppData\Local\Temp\SNAGHTML46271b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675" y="1803399"/>
            <a:ext cx="12257963" cy="773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89" y="842961"/>
            <a:ext cx="9376648" cy="2928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2415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Programming </a:t>
            </a:r>
            <a:r>
              <a:rPr lang="nl-NL" dirty="0" err="1" smtClean="0"/>
              <a:t>against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195920"/>
          </a:xfrm>
        </p:spPr>
        <p:txBody>
          <a:bodyPr>
            <a:normAutofit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en-US" dirty="0"/>
              <a:t>officially supports drivers for C, C++, C#, </a:t>
            </a:r>
            <a:r>
              <a:rPr lang="en-US" dirty="0" err="1"/>
              <a:t>Erlang</a:t>
            </a:r>
            <a:r>
              <a:rPr lang="en-US" dirty="0"/>
              <a:t>, </a:t>
            </a:r>
            <a:r>
              <a:rPr lang="en-US" i="1" dirty="0"/>
              <a:t>Java</a:t>
            </a:r>
            <a:r>
              <a:rPr lang="en-US" dirty="0"/>
              <a:t>, </a:t>
            </a:r>
            <a:r>
              <a:rPr lang="en-US" i="1" dirty="0"/>
              <a:t>Node.js</a:t>
            </a:r>
            <a:r>
              <a:rPr lang="en-US" dirty="0"/>
              <a:t>, JavaScript, Perl, PHP, Python, Scala, and </a:t>
            </a:r>
            <a:r>
              <a:rPr lang="en-US" dirty="0" smtClean="0"/>
              <a:t>Ruby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also</a:t>
            </a:r>
            <a:r>
              <a:rPr lang="nl-NL" dirty="0" smtClean="0"/>
              <a:t> a Connector for </a:t>
            </a:r>
            <a:r>
              <a:rPr lang="nl-NL" dirty="0" err="1" smtClean="0"/>
              <a:t>Hadoop</a:t>
            </a:r>
            <a:endParaRPr lang="nl-NL" dirty="0" smtClean="0"/>
          </a:p>
          <a:p>
            <a:r>
              <a:rPr lang="nl-NL" dirty="0" err="1" smtClean="0"/>
              <a:t>Several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for </a:t>
            </a:r>
            <a:r>
              <a:rPr lang="nl-NL" dirty="0" err="1" smtClean="0"/>
              <a:t>MongoDB</a:t>
            </a:r>
            <a:r>
              <a:rPr lang="nl-NL" dirty="0" smtClean="0"/>
              <a:t> are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community</a:t>
            </a:r>
          </a:p>
          <a:p>
            <a:pPr lvl="1"/>
            <a:r>
              <a:rPr lang="nl-NL" dirty="0" err="1" smtClean="0"/>
              <a:t>RESTHeart</a:t>
            </a:r>
            <a:r>
              <a:rPr lang="nl-NL" dirty="0" smtClean="0"/>
              <a:t> (Java), Eve (Python),, </a:t>
            </a:r>
            <a:r>
              <a:rPr lang="nl-NL" dirty="0" err="1" smtClean="0"/>
              <a:t>Crest</a:t>
            </a:r>
            <a:r>
              <a:rPr lang="nl-NL" dirty="0" smtClean="0"/>
              <a:t> (Node), AMID, </a:t>
            </a:r>
            <a:r>
              <a:rPr lang="nl-NL" dirty="0" err="1" smtClean="0"/>
              <a:t>Kule</a:t>
            </a:r>
            <a:r>
              <a:rPr lang="nl-NL" dirty="0" smtClean="0"/>
              <a:t>, </a:t>
            </a:r>
            <a:r>
              <a:rPr lang="nl-NL" dirty="0" err="1" smtClean="0"/>
              <a:t>DreamFactory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9328225" y="38519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766" y="60417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9728789" y="49012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6578600" y="48251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8089900" y="52578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950" y="59242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3029025" y="38519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429589" y="49012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3" name="Right Arrow 12"/>
          <p:cNvSpPr/>
          <p:nvPr/>
        </p:nvSpPr>
        <p:spPr>
          <a:xfrm>
            <a:off x="4747734" y="52578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java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07" y="57232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36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err="1" smtClean="0"/>
              <a:t>all</a:t>
            </a:r>
            <a:r>
              <a:rPr lang="nl-NL" dirty="0" smtClean="0"/>
              <a:t> data 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816" y="2362199"/>
            <a:ext cx="4778283" cy="724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98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9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9189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88500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</a:t>
            </a:r>
            <a:r>
              <a:rPr lang="en-US" sz="2000" i="1" dirty="0">
                <a:latin typeface="Lucida Console" panose="020B0609040504020204" pitchFamily="49" charset="0"/>
              </a:rPr>
              <a:t>.find</a:t>
            </a:r>
            <a:r>
              <a:rPr lang="en-US" sz="2000" dirty="0">
                <a:latin typeface="Lucida Console" panose="020B0609040504020204" pitchFamily="49" charset="0"/>
              </a:rPr>
              <a:t>({},{"sort": [["area",-1</a:t>
            </a:r>
            <a:r>
              <a:rPr lang="en-US" sz="2000" dirty="0" smtClean="0">
                <a:latin typeface="Lucida Console" panose="020B0609040504020204" pitchFamily="49" charset="0"/>
              </a:rPr>
              <a:t>]]})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sz="2000" dirty="0">
                <a:latin typeface="Lucida Console" panose="020B0609040504020204" pitchFamily="49" charset="0"/>
              </a:rPr>
              <a:t>limit(20).</a:t>
            </a:r>
            <a:r>
              <a:rPr lang="en-US" sz="2000" dirty="0" err="1">
                <a:latin typeface="Lucida Console" panose="020B0609040504020204" pitchFamily="49" charset="0"/>
              </a:rPr>
              <a:t>toArray</a:t>
            </a:r>
            <a:r>
              <a:rPr lang="en-US" sz="2000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console.log</a:t>
            </a:r>
            <a:r>
              <a:rPr lang="en-US" sz="2000" dirty="0">
                <a:latin typeface="Lucida Console" panose="020B0609040504020204" pitchFamily="49" charset="0"/>
              </a:rPr>
              <a:t>("Name of Country Four " +results[3].name+ " and size: " +results[3].area</a:t>
            </a:r>
            <a:r>
              <a:rPr lang="en-US" sz="2000" dirty="0" smtClean="0">
                <a:latin typeface="Lucida Console" panose="020B0609040504020204" pitchFamily="49" charset="0"/>
              </a:rPr>
              <a:t>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using cursors to retrieve data sets in a controlled fashion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// note: cursor implements </a:t>
            </a:r>
            <a:r>
              <a:rPr lang="en-US" sz="2000" dirty="0" err="1" smtClean="0">
                <a:latin typeface="Lucida Console" panose="020B0609040504020204" pitchFamily="49" charset="0"/>
              </a:rPr>
              <a:t>NodeJS</a:t>
            </a:r>
            <a:r>
              <a:rPr lang="en-US" sz="2000" dirty="0" smtClean="0">
                <a:latin typeface="Lucida Console" panose="020B0609040504020204" pitchFamily="49" charset="0"/>
              </a:rPr>
              <a:t> Stream  - results can be piped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cursor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('countries').find({"</a:t>
            </a:r>
            <a:r>
              <a:rPr lang="en-US" sz="2000" dirty="0" err="1">
                <a:latin typeface="Lucida Console" panose="020B0609040504020204" pitchFamily="49" charset="0"/>
              </a:rPr>
              <a:t>continent":"Asia</a:t>
            </a:r>
            <a:r>
              <a:rPr lang="en-US" sz="2000" dirty="0">
                <a:latin typeface="Lucida Console" panose="020B0609040504020204" pitchFamily="49" charset="0"/>
              </a:rPr>
              <a:t>"}, {"sort": "name</a:t>
            </a:r>
            <a:r>
              <a:rPr lang="en-US" sz="2000" dirty="0" smtClean="0">
                <a:latin typeface="Lucida Console" panose="020B0609040504020204" pitchFamily="49" charset="0"/>
              </a:rPr>
              <a:t>"});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cursor.count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smtClean="0">
                <a:latin typeface="Lucida Console" panose="020B0609040504020204" pitchFamily="49" charset="0"/>
              </a:rPr>
              <a:t>  </a:t>
            </a:r>
            <a:r>
              <a:rPr lang="en-US" sz="2000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  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cursor.each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console.log(country.name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})//</a:t>
            </a:r>
            <a:r>
              <a:rPr lang="en-US" sz="2000" dirty="0">
                <a:latin typeface="Lucida Console" panose="020B0609040504020204" pitchFamily="49" charset="0"/>
              </a:rPr>
              <a:t>each </a:t>
            </a:r>
            <a:r>
              <a:rPr lang="en-US" sz="2000" dirty="0" smtClean="0">
                <a:latin typeface="Lucida Console" panose="020B0609040504020204" pitchFamily="49" charset="0"/>
              </a:rPr>
              <a:t>cursor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5182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1085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370767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57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2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50268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([doc,doc2])</a:t>
            </a:r>
            <a:r>
              <a:rPr lang="nl-NL" dirty="0"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console.log</a:t>
            </a:r>
            <a:r>
              <a:rPr lang="nl-NL" dirty="0"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into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...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9833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&amp; Update  </a:t>
            </a:r>
            <a:r>
              <a:rPr lang="nl-NL" dirty="0" err="1" smtClean="0"/>
              <a:t>docs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latin typeface="Lucida Console" panose="020B0609040504020204" pitchFamily="49" charset="0"/>
              </a:rPr>
              <a:t>(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{"</a:t>
            </a:r>
            <a:r>
              <a:rPr lang="nl-NL" dirty="0">
                <a:latin typeface="Lucida Console" panose="020B0609040504020204" pitchFamily="49" charset="0"/>
              </a:rPr>
              <a:t>tree.branch.twig.leaf":1}, {$set: {name: "Hank", </a:t>
            </a:r>
            <a:r>
              <a:rPr lang="nl-NL" dirty="0" err="1">
                <a:latin typeface="Lucida Console" panose="020B0609040504020204" pitchFamily="49" charset="0"/>
              </a:rPr>
              <a:t>city</a:t>
            </a:r>
            <a:r>
              <a:rPr lang="nl-NL" dirty="0">
                <a:latin typeface="Lucida Console" panose="020B0609040504020204" pitchFamily="49" charset="0"/>
              </a:rPr>
              <a:t>:"</a:t>
            </a:r>
            <a:r>
              <a:rPr lang="nl-NL" dirty="0" smtClean="0">
                <a:latin typeface="Lucida Console" panose="020B0609040504020204" pitchFamily="49" charset="0"/>
              </a:rPr>
              <a:t>Nieuwegein“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"location.</a:t>
            </a:r>
            <a:r>
              <a:rPr lang="nl-NL" dirty="0" err="1">
                <a:latin typeface="Lucida Console" panose="020B0609040504020204" pitchFamily="49" charset="0"/>
              </a:rPr>
              <a:t>province</a:t>
            </a:r>
            <a:r>
              <a:rPr lang="nl-NL" dirty="0">
                <a:latin typeface="Lucida Console" panose="020B0609040504020204" pitchFamily="49" charset="0"/>
              </a:rPr>
              <a:t>":"</a:t>
            </a:r>
            <a:r>
              <a:rPr lang="nl-NL" dirty="0" smtClean="0">
                <a:latin typeface="Lucida Console" panose="020B0609040504020204" pitchFamily="49" charset="0"/>
              </a:rPr>
              <a:t>Utrecht“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  <a:r>
              <a:rPr lang="nl-NL" dirty="0" err="1">
                <a:latin typeface="Lucida Console" panose="020B0609040504020204" pitchFamily="49" charset="0"/>
              </a:rPr>
              <a:t>location.country":"The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Netherlands“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"tree.stem":5}});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 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Updated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result.modifiedCount</a:t>
            </a:r>
            <a:r>
              <a:rPr lang="nl-NL" dirty="0">
                <a:latin typeface="Lucida Console" panose="020B0609040504020204" pitchFamily="49" charset="0"/>
              </a:rPr>
              <a:t>+" document(s</a:t>
            </a:r>
            <a:r>
              <a:rPr lang="nl-NL" dirty="0" smtClean="0">
                <a:latin typeface="Lucida Console" panose="020B0609040504020204" pitchFamily="49" charset="0"/>
              </a:rPr>
              <a:t>)");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cursor =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).</a:t>
            </a:r>
            <a:r>
              <a:rPr lang="nl-NL" dirty="0" err="1">
                <a:latin typeface="Lucida Console" panose="020B0609040504020204" pitchFamily="49" charset="0"/>
              </a:rPr>
              <a:t>find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(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cursor.hasNext</a:t>
            </a:r>
            <a:r>
              <a:rPr lang="nl-NL" dirty="0"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cursor.next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latin typeface="Lucida Console" panose="020B0609040504020204" pitchFamily="49" charset="0"/>
              </a:rPr>
              <a:t>JSON.stringify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cursor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096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smtClean="0"/>
              <a:t>Traditional approach: </a:t>
            </a:r>
            <a:br>
              <a:rPr lang="nl-NL" dirty="0" smtClean="0"/>
            </a:br>
            <a:r>
              <a:rPr lang="nl-NL" dirty="0" smtClean="0"/>
              <a:t>Without </a:t>
            </a:r>
            <a:r>
              <a:rPr lang="nl-NL" dirty="0" err="1" smtClean="0"/>
              <a:t>much</a:t>
            </a:r>
            <a:r>
              <a:rPr lang="nl-NL" dirty="0" smtClean="0"/>
              <a:t> </a:t>
            </a:r>
            <a:r>
              <a:rPr lang="nl-NL" dirty="0" err="1" smtClean="0"/>
              <a:t>regard</a:t>
            </a:r>
            <a:r>
              <a:rPr lang="nl-NL" dirty="0" smtClean="0"/>
              <a:t> for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/>
              <a:t>is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for?</a:t>
            </a:r>
          </a:p>
          <a:p>
            <a:pPr lvl="1"/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whom</a:t>
            </a:r>
            <a:r>
              <a:rPr lang="nl-NL" dirty="0"/>
              <a:t>, </a:t>
            </a:r>
            <a:r>
              <a:rPr lang="nl-NL" dirty="0" err="1"/>
              <a:t>where</a:t>
            </a:r>
            <a:r>
              <a:rPr lang="nl-NL" dirty="0"/>
              <a:t>, in </a:t>
            </a:r>
            <a:r>
              <a:rPr lang="nl-NL" dirty="0" err="1"/>
              <a:t>what</a:t>
            </a:r>
            <a:r>
              <a:rPr lang="nl-NL" dirty="0"/>
              <a:t> way,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smtClean="0"/>
              <a:t>tools</a:t>
            </a:r>
          </a:p>
          <a:p>
            <a:r>
              <a:rPr lang="nl-NL" dirty="0" smtClean="0"/>
              <a:t>Ratio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writes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reads</a:t>
            </a:r>
            <a:endParaRPr lang="nl-NL" dirty="0" smtClean="0"/>
          </a:p>
          <a:p>
            <a:r>
              <a:rPr lang="nl-NL" dirty="0" smtClean="0"/>
              <a:t>Ad hoc access?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 format is </a:t>
            </a:r>
            <a:r>
              <a:rPr lang="nl-NL" dirty="0" err="1"/>
              <a:t>it</a:t>
            </a:r>
            <a:r>
              <a:rPr lang="nl-NL" dirty="0"/>
              <a:t> in/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in?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/>
              <a:t>confidentiality</a:t>
            </a:r>
            <a:r>
              <a:rPr lang="nl-NL" dirty="0"/>
              <a:t> &amp; </a:t>
            </a:r>
            <a:r>
              <a:rPr lang="nl-NL" dirty="0" err="1"/>
              <a:t>integrity</a:t>
            </a:r>
            <a:r>
              <a:rPr lang="nl-NL" dirty="0"/>
              <a:t> is </a:t>
            </a:r>
            <a:r>
              <a:rPr lang="nl-NL" dirty="0" err="1"/>
              <a:t>required</a:t>
            </a:r>
            <a:r>
              <a:rPr lang="nl-NL" dirty="0"/>
              <a:t>?</a:t>
            </a:r>
          </a:p>
          <a:p>
            <a:r>
              <a:rPr lang="nl-NL" dirty="0"/>
              <a:t>How </a:t>
            </a:r>
            <a:r>
              <a:rPr lang="nl-NL" dirty="0" err="1"/>
              <a:t>much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?</a:t>
            </a:r>
            <a:endParaRPr lang="en-US" dirty="0"/>
          </a:p>
          <a:p>
            <a:r>
              <a:rPr lang="nl-NL" dirty="0"/>
              <a:t>How long relevant (hot 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cold</a:t>
            </a:r>
            <a:r>
              <a:rPr lang="nl-NL" dirty="0"/>
              <a:t> </a:t>
            </a:r>
            <a:r>
              <a:rPr lang="nl-NL" dirty="0" err="1"/>
              <a:t>vs</a:t>
            </a:r>
            <a:r>
              <a:rPr lang="nl-NL" dirty="0"/>
              <a:t> dead)?</a:t>
            </a:r>
          </a:p>
          <a:p>
            <a:r>
              <a:rPr lang="nl-NL" dirty="0"/>
              <a:t>How fine </a:t>
            </a:r>
            <a:r>
              <a:rPr lang="nl-NL" dirty="0" err="1"/>
              <a:t>grained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accurate</a:t>
            </a:r>
            <a:r>
              <a:rPr lang="nl-NL" dirty="0" smtClean="0"/>
              <a:t>?</a:t>
            </a:r>
          </a:p>
          <a:p>
            <a:r>
              <a:rPr lang="nl-NL" dirty="0" smtClean="0"/>
              <a:t>How </a:t>
            </a:r>
            <a:r>
              <a:rPr lang="nl-NL" dirty="0" err="1" smtClean="0"/>
              <a:t>much</a:t>
            </a:r>
            <a:r>
              <a:rPr lang="nl-NL" dirty="0" smtClean="0"/>
              <a:t> change?</a:t>
            </a:r>
            <a:endParaRPr lang="nl-NL" dirty="0"/>
          </a:p>
          <a:p>
            <a:endParaRPr lang="nl-NL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1800" y="409287"/>
            <a:ext cx="4711699" cy="7143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75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CREATE, Update  </a:t>
            </a:r>
            <a:r>
              <a:rPr lang="nl-NL" dirty="0" err="1" smtClean="0"/>
              <a:t>and</a:t>
            </a:r>
            <a:r>
              <a:rPr lang="nl-NL" dirty="0" smtClean="0"/>
              <a:t> Delete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(...);</a:t>
            </a:r>
            <a:b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</a:b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b="1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db.collection</a:t>
            </a:r>
            <a:r>
              <a:rPr lang="nl-NL" b="1" dirty="0">
                <a:latin typeface="Lucida Console" panose="020B0609040504020204" pitchFamily="49" charset="0"/>
              </a:rPr>
              <a:t>(</a:t>
            </a:r>
            <a:r>
              <a:rPr lang="nl-NL" b="1" dirty="0" err="1">
                <a:latin typeface="Lucida Console" panose="020B0609040504020204" pitchFamily="49" charset="0"/>
              </a:rPr>
              <a:t>nameOfCollection</a:t>
            </a:r>
            <a:r>
              <a:rPr lang="nl-NL" b="1" dirty="0">
                <a:latin typeface="Lucida Console" panose="020B0609040504020204" pitchFamily="49" charset="0"/>
              </a:rPr>
              <a:t>).</a:t>
            </a:r>
            <a:r>
              <a:rPr lang="nl-NL" b="1" dirty="0" err="1">
                <a:latin typeface="Lucida Console" panose="020B0609040504020204" pitchFamily="49" charset="0"/>
              </a:rPr>
              <a:t>deleteMany</a:t>
            </a:r>
            <a:r>
              <a:rPr lang="nl-NL" b="1" dirty="0">
                <a:latin typeface="Lucida Console" panose="020B0609040504020204" pitchFamily="49" charset="0"/>
              </a:rPr>
              <a:t>({});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Deleted</a:t>
            </a:r>
            <a:r>
              <a:rPr lang="nl-NL" dirty="0">
                <a:latin typeface="Lucida Console" panose="020B0609040504020204" pitchFamily="49" charset="0"/>
              </a:rPr>
              <a:t> "+ </a:t>
            </a:r>
            <a:r>
              <a:rPr lang="nl-NL" dirty="0" err="1">
                <a:latin typeface="Lucida Console" panose="020B0609040504020204" pitchFamily="49" charset="0"/>
              </a:rPr>
              <a:t>result.deletedCount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 err="1" smtClean="0">
                <a:latin typeface="Lucida Console" panose="020B0609040504020204" pitchFamily="49" charset="0"/>
              </a:rPr>
              <a:t>execute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</a:t>
            </a:r>
            <a:r>
              <a:rPr lang="nl-NL" dirty="0" err="1" smtClean="0">
                <a:latin typeface="Lucida Console" panose="020B0609040504020204" pitchFamily="49" charset="0"/>
              </a:rPr>
              <a:t>ommand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to</a:t>
            </a:r>
            <a:r>
              <a:rPr lang="nl-NL" dirty="0" smtClean="0">
                <a:latin typeface="Lucida Console" panose="020B0609040504020204" pitchFamily="49" charset="0"/>
              </a:rPr>
              <a:t> drop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yield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db.command</a:t>
            </a:r>
            <a:r>
              <a:rPr lang="nl-NL" b="1" dirty="0">
                <a:latin typeface="Lucida Console" panose="020B0609040504020204" pitchFamily="49" charset="0"/>
              </a:rPr>
              <a:t>({</a:t>
            </a:r>
            <a:r>
              <a:rPr lang="nl-NL" b="1" dirty="0" err="1">
                <a:latin typeface="Lucida Console" panose="020B0609040504020204" pitchFamily="49" charset="0"/>
              </a:rPr>
              <a:t>drop:nameOfCollection</a:t>
            </a:r>
            <a:r>
              <a:rPr lang="nl-NL" b="1" dirty="0">
                <a:latin typeface="Lucida Console" panose="020B0609040504020204" pitchFamily="49" charset="0"/>
              </a:rPr>
              <a:t>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Dropped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>
                <a:latin typeface="Lucida Console" panose="020B0609040504020204" pitchFamily="49" charset="0"/>
              </a:rPr>
              <a:t>Close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connection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db.close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("Connection </a:t>
            </a:r>
            <a:r>
              <a:rPr lang="nl-NL" dirty="0" err="1">
                <a:latin typeface="Lucida Console" panose="020B0609040504020204" pitchFamily="49" charset="0"/>
              </a:rPr>
              <a:t>to</a:t>
            </a:r>
            <a:r>
              <a:rPr lang="nl-NL" dirty="0">
                <a:latin typeface="Lucida Console" panose="020B0609040504020204" pitchFamily="49" charset="0"/>
              </a:rPr>
              <a:t> database is </a:t>
            </a:r>
            <a:r>
              <a:rPr lang="nl-NL" dirty="0" err="1">
                <a:latin typeface="Lucida Console" panose="020B0609040504020204" pitchFamily="49" charset="0"/>
              </a:rPr>
              <a:t>closed</a:t>
            </a:r>
            <a:r>
              <a:rPr lang="nl-NL" dirty="0">
                <a:latin typeface="Lucida Console" panose="020B0609040504020204" pitchFamily="49" charset="0"/>
              </a:rPr>
              <a:t>."); </a:t>
            </a:r>
            <a:br>
              <a:rPr lang="nl-NL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309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...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4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287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Java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MongoDB</a:t>
            </a:r>
            <a:r>
              <a:rPr lang="nl-NL" dirty="0" smtClean="0"/>
              <a:t> Java Driver 3.x</a:t>
            </a:r>
          </a:p>
          <a:p>
            <a:pPr lvl="1"/>
            <a:r>
              <a:rPr lang="nl-NL" dirty="0" smtClean="0"/>
              <a:t>Supports </a:t>
            </a:r>
            <a:r>
              <a:rPr lang="nl-NL" dirty="0" err="1" smtClean="0"/>
              <a:t>Synchronous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operations</a:t>
            </a:r>
          </a:p>
          <a:p>
            <a:pPr lvl="1"/>
            <a:r>
              <a:rPr lang="en-US" dirty="0">
                <a:hlinkClick r:id="rId2"/>
              </a:rPr>
              <a:t>https://docs.mongodb.com/ecosystem/drivers/java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Driver in a Java Application</a:t>
            </a:r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</a:t>
            </a:r>
            <a:r>
              <a:rPr lang="nl-NL" dirty="0" err="1" smtClean="0"/>
              <a:t>dependency</a:t>
            </a:r>
            <a:r>
              <a:rPr lang="nl-NL" dirty="0" smtClean="0"/>
              <a:t> in </a:t>
            </a:r>
            <a:r>
              <a:rPr lang="nl-NL" dirty="0" err="1" smtClean="0"/>
              <a:t>Maven</a:t>
            </a:r>
            <a:r>
              <a:rPr lang="nl-NL" dirty="0" smtClean="0"/>
              <a:t> pom.xml file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nl-NL" dirty="0" smtClean="0"/>
              <a:t>Library JAR file mongo-java-driver-3.4.0.jar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14528800" y="14596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7150" y="25587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0979225" y="4864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379789" y="15357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4" name="Right Arrow 13"/>
          <p:cNvSpPr/>
          <p:nvPr/>
        </p:nvSpPr>
        <p:spPr>
          <a:xfrm>
            <a:off x="12697934" y="18923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3207" y="23577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48" y="5539423"/>
            <a:ext cx="5739302" cy="1730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248" y="8030528"/>
            <a:ext cx="9591992" cy="1466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82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210219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5111829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package </a:t>
            </a:r>
            <a:r>
              <a:rPr lang="en-US" sz="2000" dirty="0" err="1">
                <a:latin typeface="Lucida Console" panose="020B0609040504020204" pitchFamily="49" charset="0"/>
              </a:rPr>
              <a:t>nl.amis.mongodb.countries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import </a:t>
            </a:r>
            <a:r>
              <a:rPr lang="en-US" sz="2000" dirty="0" err="1">
                <a:latin typeface="Lucida Console" panose="020B0609040504020204" pitchFamily="49" charset="0"/>
              </a:rPr>
              <a:t>java.net.UnknownHostException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import </a:t>
            </a:r>
            <a:r>
              <a:rPr lang="en-US" sz="2000" dirty="0" err="1">
                <a:latin typeface="Lucida Console" panose="020B0609040504020204" pitchFamily="49" charset="0"/>
              </a:rPr>
              <a:t>com.mongodb.MongoClient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import </a:t>
            </a:r>
            <a:r>
              <a:rPr lang="en-US" sz="2000" dirty="0" err="1">
                <a:latin typeface="Lucida Console" panose="020B0609040504020204" pitchFamily="49" charset="0"/>
              </a:rPr>
              <a:t>com.mongodb.client.MongoDatabase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public class </a:t>
            </a:r>
            <a:r>
              <a:rPr lang="en-US" sz="2000" dirty="0" err="1">
                <a:latin typeface="Lucida Console" panose="020B0609040504020204" pitchFamily="49" charset="0"/>
              </a:rPr>
              <a:t>AppConnect</a:t>
            </a:r>
            <a:r>
              <a:rPr lang="en-US" sz="2000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public static void main(String[] </a:t>
            </a:r>
            <a:r>
              <a:rPr lang="en-US" sz="2000" dirty="0" err="1">
                <a:latin typeface="Lucida Console" panose="020B0609040504020204" pitchFamily="49" charset="0"/>
              </a:rPr>
              <a:t>args</a:t>
            </a:r>
            <a:r>
              <a:rPr lang="en-US" sz="2000" dirty="0">
                <a:latin typeface="Lucida Console" panose="020B0609040504020204" pitchFamily="49" charset="0"/>
              </a:rPr>
              <a:t>) throws </a:t>
            </a:r>
            <a:r>
              <a:rPr lang="en-US" sz="2000" dirty="0" err="1">
                <a:latin typeface="Lucida Console" panose="020B0609040504020204" pitchFamily="49" charset="0"/>
              </a:rPr>
              <a:t>UnknownHostException</a:t>
            </a:r>
            <a:r>
              <a:rPr lang="en-US" sz="2000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 String </a:t>
            </a:r>
            <a:r>
              <a:rPr lang="en-US" sz="2000" dirty="0" err="1"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latin typeface="Lucida Console" panose="020B0609040504020204" pitchFamily="49" charset="0"/>
              </a:rPr>
              <a:t> = "127.0.0.1";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Integer </a:t>
            </a:r>
            <a:r>
              <a:rPr lang="en-US" sz="2000" dirty="0" err="1"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latin typeface="Lucida Console" panose="020B0609040504020204" pitchFamily="49" charset="0"/>
              </a:rPr>
              <a:t> = 27017;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String </a:t>
            </a:r>
            <a:r>
              <a:rPr lang="en-US" sz="2000" dirty="0" err="1"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latin typeface="Lucida Console" panose="020B0609040504020204" pitchFamily="49" charset="0"/>
              </a:rPr>
              <a:t> = "world";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b="1" dirty="0">
                <a:latin typeface="Lucida Console" panose="020B0609040504020204" pitchFamily="49" charset="0"/>
              </a:rPr>
              <a:t>new </a:t>
            </a:r>
            <a:r>
              <a:rPr lang="en-US" sz="2000" b="1" dirty="0" err="1"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System.out.println</a:t>
            </a:r>
            <a:r>
              <a:rPr lang="en-US" sz="2000" dirty="0">
                <a:latin typeface="Lucida Console" panose="020B0609040504020204" pitchFamily="49" charset="0"/>
              </a:rPr>
              <a:t>("Connected to </a:t>
            </a:r>
            <a:r>
              <a:rPr lang="en-US" sz="2000" dirty="0" smtClean="0">
                <a:latin typeface="Lucida Console" panose="020B0609040504020204" pitchFamily="49" charset="0"/>
              </a:rPr>
              <a:t>server; now hook into database " </a:t>
            </a:r>
            <a:r>
              <a:rPr lang="en-US" sz="2000" dirty="0">
                <a:latin typeface="Lucida Console" panose="020B0609040504020204" pitchFamily="49" charset="0"/>
              </a:rPr>
              <a:t>+ </a:t>
            </a:r>
            <a:r>
              <a:rPr lang="en-US" sz="2000" dirty="0" err="1" smtClean="0">
                <a:latin typeface="Lucida Console" panose="020B0609040504020204" pitchFamily="49" charset="0"/>
              </a:rPr>
              <a:t>mongodbDatabase</a:t>
            </a:r>
            <a:r>
              <a:rPr lang="en-US" sz="2000" dirty="0" smtClean="0">
                <a:latin typeface="Lucida Console" panose="020B0609040504020204" pitchFamily="49" charset="0"/>
              </a:rPr>
              <a:t>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MongoDatabase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db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b="1" dirty="0" err="1">
                <a:latin typeface="Lucida Console" panose="020B0609040504020204" pitchFamily="49" charset="0"/>
              </a:rPr>
              <a:t>mongoClient.getDatabase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System.out.println</a:t>
            </a:r>
            <a:r>
              <a:rPr lang="en-US" sz="2000" dirty="0">
                <a:latin typeface="Lucida Console" panose="020B0609040504020204" pitchFamily="49" charset="0"/>
              </a:rPr>
              <a:t>("Connected to database " + </a:t>
            </a:r>
            <a:r>
              <a:rPr lang="en-US" sz="2000" dirty="0" err="1"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latin typeface="Lucida Console" panose="020B0609040504020204" pitchFamily="49" charset="0"/>
              </a:rPr>
              <a:t> + " successfully");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   </a:t>
            </a:r>
            <a:r>
              <a:rPr lang="en-US" sz="2000" dirty="0">
                <a:latin typeface="Lucida Console" panose="020B0609040504020204" pitchFamily="49" charset="0"/>
              </a:rPr>
              <a:t>} finally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mongoClient.close</a:t>
            </a:r>
            <a:r>
              <a:rPr lang="en-US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</a:t>
            </a:r>
            <a:r>
              <a:rPr lang="en-US" sz="2000" dirty="0" err="1">
                <a:latin typeface="Lucida Console" panose="020B0609040504020204" pitchFamily="49" charset="0"/>
              </a:rPr>
              <a:t>System.out.println</a:t>
            </a:r>
            <a:r>
              <a:rPr lang="en-US" sz="2000" dirty="0">
                <a:latin typeface="Lucida Console" panose="020B0609040504020204" pitchFamily="49" charset="0"/>
              </a:rPr>
              <a:t>("Closed </a:t>
            </a:r>
            <a:r>
              <a:rPr lang="en-US" sz="2000" dirty="0" err="1"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latin typeface="Lucida Console" panose="020B0609040504020204" pitchFamily="49" charset="0"/>
              </a:rPr>
              <a:t> connection");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2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210219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...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org.bson.Document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com.mongodb.client.MongoCollection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public </a:t>
            </a:r>
            <a:r>
              <a:rPr lang="en-US" dirty="0">
                <a:latin typeface="Lucida Console" panose="020B0609040504020204" pitchFamily="49" charset="0"/>
              </a:rPr>
              <a:t>class </a:t>
            </a:r>
            <a:r>
              <a:rPr lang="en-US" dirty="0" err="1">
                <a:latin typeface="Lucida Console" panose="020B0609040504020204" pitchFamily="49" charset="0"/>
              </a:rPr>
              <a:t>AppConnect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public static void main(String[]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) throws </a:t>
            </a:r>
            <a:r>
              <a:rPr lang="en-US" dirty="0" err="1">
                <a:latin typeface="Lucida Console" panose="020B0609040504020204" pitchFamily="49" charset="0"/>
              </a:rPr>
              <a:t>UnknownHostException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... Connect to </a:t>
            </a:r>
            <a:r>
              <a:rPr lang="en-US" i="1" dirty="0" smtClean="0">
                <a:latin typeface="Lucida Console" panose="020B0609040504020204" pitchFamily="49" charset="0"/>
              </a:rPr>
              <a:t>world</a:t>
            </a:r>
            <a:r>
              <a:rPr lang="en-US" dirty="0" smtClean="0">
                <a:latin typeface="Lucida Console" panose="020B0609040504020204" pitchFamily="49" charset="0"/>
              </a:rPr>
              <a:t> database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get all documents from the countries collection 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MongoCollection</a:t>
            </a:r>
            <a:r>
              <a:rPr lang="en-US" dirty="0">
                <a:latin typeface="Lucida Console" panose="020B0609040504020204" pitchFamily="49" charset="0"/>
              </a:rPr>
              <a:t>&lt;Document&gt; countries = </a:t>
            </a:r>
            <a:r>
              <a:rPr lang="en-US" dirty="0" err="1">
                <a:latin typeface="Lucida Console" panose="020B0609040504020204" pitchFamily="49" charset="0"/>
              </a:rPr>
              <a:t>db.getCollection</a:t>
            </a:r>
            <a:r>
              <a:rPr lang="en-US" dirty="0">
                <a:latin typeface="Lucida Console" panose="020B0609040504020204" pitchFamily="49" charset="0"/>
              </a:rPr>
              <a:t>("countries");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("Got collection countries  successfully");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err="1" smtClean="0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("Number of countries: " + </a:t>
            </a:r>
            <a:r>
              <a:rPr lang="en-US" b="1" dirty="0" err="1">
                <a:latin typeface="Lucida Console" panose="020B0609040504020204" pitchFamily="49" charset="0"/>
              </a:rPr>
              <a:t>countries.count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err="1" smtClean="0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("All countries - name and continent");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for </a:t>
            </a:r>
            <a:r>
              <a:rPr lang="en-US" dirty="0">
                <a:latin typeface="Lucida Console" panose="020B0609040504020204" pitchFamily="49" charset="0"/>
              </a:rPr>
              <a:t>(Document doc </a:t>
            </a:r>
            <a:r>
              <a:rPr lang="en-US" b="1" dirty="0">
                <a:latin typeface="Lucida Console" panose="020B0609040504020204" pitchFamily="49" charset="0"/>
              </a:rPr>
              <a:t>: </a:t>
            </a:r>
            <a:r>
              <a:rPr lang="en-US" b="1" dirty="0" err="1">
                <a:latin typeface="Lucida Console" panose="020B0609040504020204" pitchFamily="49" charset="0"/>
              </a:rPr>
              <a:t>countries.find</a:t>
            </a:r>
            <a:r>
              <a:rPr lang="en-US" b="1" dirty="0">
                <a:latin typeface="Lucida Console" panose="020B0609040504020204" pitchFamily="49" charset="0"/>
              </a:rPr>
              <a:t>()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doc.toJson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System.out.println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doc.get</a:t>
            </a:r>
            <a:r>
              <a:rPr lang="en-US" dirty="0">
                <a:latin typeface="Lucida Console" panose="020B0609040504020204" pitchFamily="49" charset="0"/>
              </a:rPr>
              <a:t>("name") + " (" + </a:t>
            </a:r>
            <a:r>
              <a:rPr lang="en-US" dirty="0" err="1">
                <a:latin typeface="Lucida Console" panose="020B0609040504020204" pitchFamily="49" charset="0"/>
              </a:rPr>
              <a:t>doc.get</a:t>
            </a:r>
            <a:r>
              <a:rPr lang="en-US" dirty="0">
                <a:latin typeface="Lucida Console" panose="020B0609040504020204" pitchFamily="49" charset="0"/>
              </a:rPr>
              <a:t>("continent") + </a:t>
            </a:r>
            <a:r>
              <a:rPr lang="en-US" dirty="0" smtClean="0">
                <a:latin typeface="Lucida Console" panose="020B0609040504020204" pitchFamily="49" charset="0"/>
              </a:rPr>
              <a:t>")");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}//for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4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710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com.mongodb.client.model.Sorts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com.mongodb.client.model.Filters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com.mongodb.Block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public </a:t>
            </a:r>
            <a:r>
              <a:rPr lang="en-US" dirty="0">
                <a:latin typeface="Lucida Console" panose="020B0609040504020204" pitchFamily="49" charset="0"/>
              </a:rPr>
              <a:t>class </a:t>
            </a:r>
            <a:r>
              <a:rPr lang="en-US" dirty="0" err="1">
                <a:latin typeface="Lucida Console" panose="020B0609040504020204" pitchFamily="49" charset="0"/>
              </a:rPr>
              <a:t>AppConnect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public static void main(String[] </a:t>
            </a:r>
            <a:r>
              <a:rPr lang="en-US" dirty="0" err="1">
                <a:latin typeface="Lucida Console" panose="020B0609040504020204" pitchFamily="49" charset="0"/>
              </a:rPr>
              <a:t>args</a:t>
            </a:r>
            <a:r>
              <a:rPr lang="en-US" dirty="0">
                <a:latin typeface="Lucida Console" panose="020B0609040504020204" pitchFamily="49" charset="0"/>
              </a:rPr>
              <a:t>) throws </a:t>
            </a:r>
            <a:r>
              <a:rPr lang="en-US" dirty="0" err="1">
                <a:latin typeface="Lucida Console" panose="020B0609040504020204" pitchFamily="49" charset="0"/>
              </a:rPr>
              <a:t>UnknownHostException</a:t>
            </a:r>
            <a:r>
              <a:rPr lang="en-US" dirty="0">
                <a:latin typeface="Lucida Console" panose="020B0609040504020204" pitchFamily="49" charset="0"/>
              </a:rPr>
              <a:t>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... Connect to </a:t>
            </a:r>
            <a:r>
              <a:rPr lang="en-US" i="1" dirty="0">
                <a:latin typeface="Lucida Console" panose="020B0609040504020204" pitchFamily="49" charset="0"/>
              </a:rPr>
              <a:t>world</a:t>
            </a:r>
            <a:r>
              <a:rPr lang="en-US" dirty="0">
                <a:latin typeface="Lucida Console" panose="020B0609040504020204" pitchFamily="49" charset="0"/>
              </a:rPr>
              <a:t> database</a:t>
            </a:r>
          </a:p>
          <a:p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 smtClean="0">
                <a:latin typeface="Lucida Console" panose="020B0609040504020204" pitchFamily="49" charset="0"/>
              </a:rPr>
              <a:t>( "</a:t>
            </a:r>
            <a:r>
              <a:rPr lang="en-US" dirty="0">
                <a:latin typeface="Lucida Console" panose="020B0609040504020204" pitchFamily="49" charset="0"/>
              </a:rPr>
              <a:t>Retrieve all countries in Asia order </a:t>
            </a:r>
            <a:r>
              <a:rPr lang="en-US" dirty="0" smtClean="0">
                <a:latin typeface="Lucida Console" panose="020B0609040504020204" pitchFamily="49" charset="0"/>
              </a:rPr>
              <a:t>alphabetically 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by </a:t>
            </a:r>
            <a:r>
              <a:rPr lang="en-US" dirty="0">
                <a:latin typeface="Lucida Console" panose="020B0609040504020204" pitchFamily="49" charset="0"/>
              </a:rPr>
              <a:t>name  and display full country document");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countries.find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Filters.eq</a:t>
            </a:r>
            <a:r>
              <a:rPr lang="en-US" dirty="0">
                <a:latin typeface="Lucida Console" panose="020B0609040504020204" pitchFamily="49" charset="0"/>
              </a:rPr>
              <a:t>("continent", "Asia</a:t>
            </a:r>
            <a:r>
              <a:rPr lang="en-US" dirty="0" smtClean="0">
                <a:latin typeface="Lucida Console" panose="020B0609040504020204" pitchFamily="49" charset="0"/>
              </a:rPr>
              <a:t>"))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.</a:t>
            </a:r>
            <a:r>
              <a:rPr lang="en-US" dirty="0">
                <a:latin typeface="Lucida Console" panose="020B0609040504020204" pitchFamily="49" charset="0"/>
              </a:rPr>
              <a:t>sort(</a:t>
            </a:r>
            <a:r>
              <a:rPr lang="en-US" dirty="0" err="1">
                <a:latin typeface="Lucida Console" panose="020B0609040504020204" pitchFamily="49" charset="0"/>
              </a:rPr>
              <a:t>Sorts.ascending</a:t>
            </a:r>
            <a:r>
              <a:rPr lang="en-US" dirty="0">
                <a:latin typeface="Lucida Console" panose="020B0609040504020204" pitchFamily="49" charset="0"/>
              </a:rPr>
              <a:t>("name"))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</a:t>
            </a:r>
            <a:r>
              <a:rPr lang="en-US" dirty="0" smtClean="0">
                <a:latin typeface="Lucida Console" panose="020B0609040504020204" pitchFamily="49" charset="0"/>
              </a:rPr>
              <a:t>.</a:t>
            </a:r>
            <a:r>
              <a:rPr lang="en-US" dirty="0" err="1">
                <a:latin typeface="Lucida Console" panose="020B0609040504020204" pitchFamily="49" charset="0"/>
              </a:rPr>
              <a:t>forEach</a:t>
            </a:r>
            <a:r>
              <a:rPr lang="en-US" dirty="0">
                <a:latin typeface="Lucida Console" panose="020B0609040504020204" pitchFamily="49" charset="0"/>
              </a:rPr>
              <a:t>(new Block&lt;Document&gt;()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@</a:t>
            </a:r>
            <a:r>
              <a:rPr lang="en-US" dirty="0">
                <a:latin typeface="Lucida Console" panose="020B0609040504020204" pitchFamily="49" charset="0"/>
              </a:rPr>
              <a:t>Override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public </a:t>
            </a:r>
            <a:r>
              <a:rPr lang="en-US" dirty="0">
                <a:latin typeface="Lucida Console" panose="020B0609040504020204" pitchFamily="49" charset="0"/>
              </a:rPr>
              <a:t>void apply(final Document document)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  </a:t>
            </a:r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document.toJson</a:t>
            </a:r>
            <a:r>
              <a:rPr lang="en-US" dirty="0">
                <a:latin typeface="Lucida Console" panose="020B0609040504020204" pitchFamily="49" charset="0"/>
              </a:rPr>
              <a:t>());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        }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</a:t>
            </a:r>
            <a:r>
              <a:rPr lang="en-US" dirty="0" smtClean="0">
                <a:latin typeface="Lucida Console" panose="020B0609040504020204" pitchFamily="49" charset="0"/>
              </a:rPr>
              <a:t>});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n 15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ight Arrow 17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- </a:t>
            </a:r>
            <a:r>
              <a:rPr lang="nl-NL" dirty="0" err="1" smtClean="0"/>
              <a:t>Aggregation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4944796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>
                <a:latin typeface="Lucida Console" panose="020B0609040504020204" pitchFamily="49" charset="0"/>
              </a:rPr>
              <a:t>...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Block&lt;Document&gt; </a:t>
            </a:r>
            <a:r>
              <a:rPr lang="nl-NL" sz="2000" dirty="0" err="1">
                <a:latin typeface="Lucida Console" panose="020B0609040504020204" pitchFamily="49" charset="0"/>
              </a:rPr>
              <a:t>printBlock</a:t>
            </a:r>
            <a:r>
              <a:rPr lang="nl-NL" sz="2000" dirty="0">
                <a:latin typeface="Lucida Console" panose="020B0609040504020204" pitchFamily="49" charset="0"/>
              </a:rPr>
              <a:t> = new Block&lt;Document&gt;()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@</a:t>
            </a:r>
            <a:r>
              <a:rPr lang="nl-NL" sz="2000" dirty="0" err="1">
                <a:latin typeface="Lucida Console" panose="020B0609040504020204" pitchFamily="49" charset="0"/>
              </a:rPr>
              <a:t>Override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public </a:t>
            </a:r>
            <a:r>
              <a:rPr lang="nl-NL" sz="2000" dirty="0" err="1">
                <a:latin typeface="Lucida Console" panose="020B0609040504020204" pitchFamily="49" charset="0"/>
              </a:rPr>
              <a:t>void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apply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final</a:t>
            </a:r>
            <a:r>
              <a:rPr lang="nl-NL" sz="2000" dirty="0">
                <a:latin typeface="Lucida Console" panose="020B0609040504020204" pitchFamily="49" charset="0"/>
              </a:rPr>
              <a:t> Document document)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    </a:t>
            </a:r>
            <a:r>
              <a:rPr lang="nl-NL" sz="2000" dirty="0" err="1">
                <a:latin typeface="Lucida Console" panose="020B0609040504020204" pitchFamily="49" charset="0"/>
              </a:rPr>
              <a:t>System.out.println</a:t>
            </a:r>
            <a:r>
              <a:rPr lang="nl-NL" sz="2000" dirty="0">
                <a:latin typeface="Lucida Console" panose="020B0609040504020204" pitchFamily="49" charset="0"/>
              </a:rPr>
              <a:t>("Country: " + </a:t>
            </a:r>
            <a:r>
              <a:rPr lang="nl-NL" sz="2000" dirty="0" err="1">
                <a:latin typeface="Lucida Console" panose="020B0609040504020204" pitchFamily="49" charset="0"/>
              </a:rPr>
              <a:t>document.toJson</a:t>
            </a:r>
            <a:r>
              <a:rPr lang="nl-NL" sz="2000" dirty="0">
                <a:latin typeface="Lucida Console" panose="020B0609040504020204" pitchFamily="49" charset="0"/>
              </a:rPr>
              <a:t>());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...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err="1" smtClean="0">
                <a:latin typeface="Lucida Console" panose="020B0609040504020204" pitchFamily="49" charset="0"/>
              </a:rPr>
              <a:t>System.out.println</a:t>
            </a:r>
            <a:r>
              <a:rPr lang="nl-NL" sz="2000" dirty="0">
                <a:latin typeface="Lucida Console" panose="020B0609040504020204" pitchFamily="49" charset="0"/>
              </a:rPr>
              <a:t>("List </a:t>
            </a:r>
            <a:r>
              <a:rPr lang="nl-NL" sz="2000" dirty="0" err="1">
                <a:latin typeface="Lucida Console" panose="020B0609040504020204" pitchFamily="49" charset="0"/>
              </a:rPr>
              <a:t>largest</a:t>
            </a:r>
            <a:r>
              <a:rPr lang="nl-NL" sz="2000" dirty="0">
                <a:latin typeface="Lucida Console" panose="020B0609040504020204" pitchFamily="49" charset="0"/>
              </a:rPr>
              <a:t> country in </a:t>
            </a:r>
            <a:r>
              <a:rPr lang="nl-NL" sz="2000" dirty="0" err="1">
                <a:latin typeface="Lucida Console" panose="020B0609040504020204" pitchFamily="49" charset="0"/>
              </a:rPr>
              <a:t>each</a:t>
            </a:r>
            <a:r>
              <a:rPr lang="nl-NL" sz="2000" dirty="0">
                <a:latin typeface="Lucida Console" panose="020B0609040504020204" pitchFamily="49" charset="0"/>
              </a:rPr>
              <a:t> continent");</a:t>
            </a:r>
          </a:p>
          <a:p>
            <a:r>
              <a:rPr lang="nl-NL" sz="2000" b="1" dirty="0" err="1">
                <a:latin typeface="Lucida Console" panose="020B0609040504020204" pitchFamily="49" charset="0"/>
              </a:rPr>
              <a:t>countries.aggregate</a:t>
            </a:r>
            <a:r>
              <a:rPr lang="nl-NL" sz="2000" b="1" dirty="0" smtClean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</a:t>
            </a:r>
            <a:r>
              <a:rPr lang="nl-NL" sz="2000" b="1" dirty="0" smtClean="0">
                <a:latin typeface="Lucida Console" panose="020B0609040504020204" pitchFamily="49" charset="0"/>
              </a:rPr>
              <a:t>  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Arrays.asList</a:t>
            </a:r>
            <a:r>
              <a:rPr lang="nl-NL" sz="2000" b="1" dirty="0" smtClean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</a:t>
            </a:r>
            <a:r>
              <a:rPr lang="nl-NL" sz="2000" b="1" dirty="0" smtClean="0">
                <a:latin typeface="Lucida Console" panose="020B0609040504020204" pitchFamily="49" charset="0"/>
              </a:rPr>
              <a:t>     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Aggregates.sort</a:t>
            </a:r>
            <a:r>
              <a:rPr lang="nl-NL" sz="2000" b="1" dirty="0" smtClean="0">
                <a:latin typeface="Lucida Console" panose="020B0609040504020204" pitchFamily="49" charset="0"/>
              </a:rPr>
              <a:t>(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Sorts.descending</a:t>
            </a:r>
            <a:r>
              <a:rPr lang="nl-NL" sz="2000" b="1" dirty="0">
                <a:latin typeface="Lucida Console" panose="020B0609040504020204" pitchFamily="49" charset="0"/>
              </a:rPr>
              <a:t>("area")),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Aggregates.group</a:t>
            </a:r>
            <a:r>
              <a:rPr lang="nl-NL" sz="2000" b="1" dirty="0">
                <a:latin typeface="Lucida Console" panose="020B0609040504020204" pitchFamily="49" charset="0"/>
              </a:rPr>
              <a:t>("$continent", </a:t>
            </a:r>
            <a:r>
              <a:rPr lang="nl-NL" sz="2000" b="1" dirty="0" err="1">
                <a:latin typeface="Lucida Console" panose="020B0609040504020204" pitchFamily="49" charset="0"/>
              </a:rPr>
              <a:t>Accumulators.first</a:t>
            </a:r>
            <a:r>
              <a:rPr lang="nl-NL" sz="2000" b="1" dirty="0">
                <a:latin typeface="Lucida Console" panose="020B0609040504020204" pitchFamily="49" charset="0"/>
              </a:rPr>
              <a:t>("</a:t>
            </a:r>
            <a:r>
              <a:rPr lang="nl-NL" sz="2000" b="1" dirty="0" err="1">
                <a:latin typeface="Lucida Console" panose="020B0609040504020204" pitchFamily="49" charset="0"/>
              </a:rPr>
              <a:t>Largest</a:t>
            </a:r>
            <a:r>
              <a:rPr lang="nl-NL" sz="2000" b="1" dirty="0">
                <a:latin typeface="Lucida Console" panose="020B0609040504020204" pitchFamily="49" charset="0"/>
              </a:rPr>
              <a:t> Country", "$name</a:t>
            </a:r>
            <a:r>
              <a:rPr lang="nl-NL" sz="2000" b="1" dirty="0" smtClean="0">
                <a:latin typeface="Lucida Console" panose="020B0609040504020204" pitchFamily="49" charset="0"/>
              </a:rPr>
              <a:t>"))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</a:t>
            </a:r>
            <a:r>
              <a:rPr lang="nl-NL" sz="2000" b="1" dirty="0" smtClean="0">
                <a:latin typeface="Lucida Console" panose="020B0609040504020204" pitchFamily="49" charset="0"/>
              </a:rPr>
              <a:t> ))</a:t>
            </a:r>
            <a:endParaRPr lang="nl-NL" sz="2000" b="1" dirty="0">
              <a:latin typeface="Lucida Console" panose="020B0609040504020204" pitchFamily="49" charset="0"/>
            </a:endParaRPr>
          </a:p>
          <a:p>
            <a:r>
              <a:rPr lang="nl-NL" sz="2000" b="1" dirty="0">
                <a:latin typeface="Lucida Console" panose="020B0609040504020204" pitchFamily="49" charset="0"/>
              </a:rPr>
              <a:t>  </a:t>
            </a:r>
            <a:r>
              <a:rPr lang="nl-NL" sz="2000" b="1" dirty="0" smtClean="0">
                <a:latin typeface="Lucida Console" panose="020B0609040504020204" pitchFamily="49" charset="0"/>
              </a:rPr>
              <a:t>.</a:t>
            </a:r>
            <a:r>
              <a:rPr lang="nl-NL" sz="2000" b="1" dirty="0" err="1">
                <a:latin typeface="Lucida Console" panose="020B0609040504020204" pitchFamily="49" charset="0"/>
              </a:rPr>
              <a:t>forEach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dirty="0" err="1">
                <a:latin typeface="Lucida Console" panose="020B0609040504020204" pitchFamily="49" charset="0"/>
              </a:rPr>
              <a:t>printBlock</a:t>
            </a:r>
            <a:r>
              <a:rPr lang="nl-NL" sz="2000" b="1" dirty="0">
                <a:latin typeface="Lucida Console" panose="020B0609040504020204" pitchFamily="49" charset="0"/>
              </a:rPr>
              <a:t>)</a:t>
            </a:r>
            <a:r>
              <a:rPr lang="nl-NL" sz="2000" dirty="0">
                <a:latin typeface="Lucida Console" panose="020B0609040504020204" pitchFamily="49" charset="0"/>
              </a:rPr>
              <a:t>;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21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 21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ight Arrow 23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91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– </a:t>
            </a:r>
            <a:r>
              <a:rPr lang="nl-NL" dirty="0" err="1" smtClean="0"/>
              <a:t>Aggregation</a:t>
            </a:r>
            <a:r>
              <a:rPr lang="nl-NL" dirty="0" smtClean="0"/>
              <a:t> (2)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8" y="1714500"/>
            <a:ext cx="1611376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5419606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>
                <a:latin typeface="Lucida Console" panose="020B0609040504020204" pitchFamily="49" charset="0"/>
              </a:rPr>
              <a:t>System.out.println</a:t>
            </a:r>
            <a:r>
              <a:rPr lang="nl-NL" sz="2000" dirty="0">
                <a:latin typeface="Lucida Console" panose="020B0609040504020204" pitchFamily="49" charset="0"/>
              </a:rPr>
              <a:t>("List name in </a:t>
            </a:r>
            <a:r>
              <a:rPr lang="nl-NL" sz="2000" dirty="0" err="1">
                <a:latin typeface="Lucida Console" panose="020B0609040504020204" pitchFamily="49" charset="0"/>
              </a:rPr>
              <a:t>uppercase,sorted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by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size</a:t>
            </a:r>
            <a:r>
              <a:rPr lang="nl-NL" sz="2000" dirty="0">
                <a:latin typeface="Lucida Console" panose="020B0609040504020204" pitchFamily="49" charset="0"/>
              </a:rPr>
              <a:t>, delta </a:t>
            </a:r>
            <a:r>
              <a:rPr lang="nl-NL" sz="2000" dirty="0" err="1">
                <a:latin typeface="Lucida Console" panose="020B0609040504020204" pitchFamily="49" charset="0"/>
              </a:rPr>
              <a:t>between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birthdate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and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deathrate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smtClean="0">
                <a:latin typeface="Lucida Console" panose="020B0609040504020204" pitchFamily="49" charset="0"/>
              </a:rPr>
              <a:t>"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                    +" </a:t>
            </a:r>
            <a:r>
              <a:rPr lang="nl-NL" sz="2000" dirty="0" err="1" smtClean="0">
                <a:latin typeface="Lucida Console" panose="020B0609040504020204" pitchFamily="49" charset="0"/>
              </a:rPr>
              <a:t>population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density</a:t>
            </a:r>
            <a:r>
              <a:rPr lang="nl-NL" sz="2000" dirty="0">
                <a:latin typeface="Lucida Console" panose="020B0609040504020204" pitchFamily="49" charset="0"/>
              </a:rPr>
              <a:t> for </a:t>
            </a:r>
            <a:r>
              <a:rPr lang="nl-NL" sz="2000" dirty="0" err="1">
                <a:latin typeface="Lucida Console" panose="020B0609040504020204" pitchFamily="49" charset="0"/>
              </a:rPr>
              <a:t>countries</a:t>
            </a:r>
            <a:r>
              <a:rPr lang="nl-NL" sz="2000" dirty="0">
                <a:latin typeface="Lucida Console" panose="020B0609040504020204" pitchFamily="49" charset="0"/>
              </a:rPr>
              <a:t> in </a:t>
            </a:r>
            <a:r>
              <a:rPr lang="nl-NL" sz="2000" dirty="0" err="1">
                <a:latin typeface="Lucida Console" panose="020B0609040504020204" pitchFamily="49" charset="0"/>
              </a:rPr>
              <a:t>Oceania</a:t>
            </a:r>
            <a:r>
              <a:rPr lang="nl-NL" sz="2000" dirty="0">
                <a:latin typeface="Lucida Console" panose="020B0609040504020204" pitchFamily="49" charset="0"/>
              </a:rPr>
              <a:t>");</a:t>
            </a: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subArgs</a:t>
            </a:r>
            <a:r>
              <a:rPr lang="nl-NL" sz="2000" dirty="0">
                <a:latin typeface="Lucida Console" panose="020B0609040504020204" pitchFamily="49" charset="0"/>
              </a:rPr>
              <a:t>=new </a:t>
            </a:r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subArgs.add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birthrate</a:t>
            </a:r>
            <a:r>
              <a:rPr lang="nl-NL" sz="2000" dirty="0">
                <a:latin typeface="Lucida Console" panose="020B0609040504020204" pitchFamily="49" charset="0"/>
              </a:rPr>
              <a:t>"));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subArgs.add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deathrate</a:t>
            </a:r>
            <a:r>
              <a:rPr lang="nl-NL" sz="2000" dirty="0">
                <a:latin typeface="Lucida Console" panose="020B0609040504020204" pitchFamily="49" charset="0"/>
              </a:rPr>
              <a:t>"));</a:t>
            </a:r>
          </a:p>
          <a:p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divArgs</a:t>
            </a:r>
            <a:r>
              <a:rPr lang="nl-NL" sz="2000" dirty="0">
                <a:latin typeface="Lucida Console" panose="020B0609040504020204" pitchFamily="49" charset="0"/>
              </a:rPr>
              <a:t>=new </a:t>
            </a:r>
            <a:r>
              <a:rPr lang="nl-NL" sz="2000" dirty="0" err="1">
                <a:latin typeface="Lucida Console" panose="020B0609040504020204" pitchFamily="49" charset="0"/>
              </a:rPr>
              <a:t>BsonArray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divArgs.add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</a:t>
            </a:r>
            <a:r>
              <a:rPr lang="nl-NL" sz="2000" dirty="0" err="1">
                <a:latin typeface="Lucida Console" panose="020B0609040504020204" pitchFamily="49" charset="0"/>
              </a:rPr>
              <a:t>population</a:t>
            </a:r>
            <a:r>
              <a:rPr lang="nl-NL" sz="2000" dirty="0">
                <a:latin typeface="Lucida Console" panose="020B0609040504020204" pitchFamily="49" charset="0"/>
              </a:rPr>
              <a:t>"));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 </a:t>
            </a:r>
            <a:r>
              <a:rPr lang="nl-NL" sz="2000" dirty="0" err="1">
                <a:latin typeface="Lucida Console" panose="020B0609040504020204" pitchFamily="49" charset="0"/>
              </a:rPr>
              <a:t>divArgs.add</a:t>
            </a:r>
            <a:r>
              <a:rPr lang="nl-NL" sz="2000" dirty="0">
                <a:latin typeface="Lucida Console" panose="020B0609040504020204" pitchFamily="49" charset="0"/>
              </a:rPr>
              <a:t>(new </a:t>
            </a:r>
            <a:r>
              <a:rPr lang="nl-NL" sz="2000" dirty="0" err="1">
                <a:latin typeface="Lucida Console" panose="020B0609040504020204" pitchFamily="49" charset="0"/>
              </a:rPr>
              <a:t>BsonString</a:t>
            </a:r>
            <a:r>
              <a:rPr lang="nl-NL" sz="2000" dirty="0">
                <a:latin typeface="Lucida Console" panose="020B0609040504020204" pitchFamily="49" charset="0"/>
              </a:rPr>
              <a:t>("$area</a:t>
            </a:r>
            <a:r>
              <a:rPr lang="nl-NL" sz="2000" dirty="0" smtClean="0">
                <a:latin typeface="Lucida Console" panose="020B0609040504020204" pitchFamily="49" charset="0"/>
              </a:rPr>
              <a:t>"));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 err="1">
                <a:latin typeface="Lucida Console" panose="020B0609040504020204" pitchFamily="49" charset="0"/>
              </a:rPr>
              <a:t>countries.aggregate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(</a:t>
            </a:r>
            <a:r>
              <a:rPr lang="nl-NL" sz="2000" dirty="0" err="1">
                <a:latin typeface="Lucida Console" panose="020B0609040504020204" pitchFamily="49" charset="0"/>
              </a:rPr>
              <a:t>Arrays.asList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</a:t>
            </a:r>
            <a:r>
              <a:rPr lang="nl-NL" sz="2000" b="1" dirty="0" err="1">
                <a:latin typeface="Lucida Console" panose="020B0609040504020204" pitchFamily="49" charset="0"/>
              </a:rPr>
              <a:t>Aggregates.match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dirty="0" err="1">
                <a:latin typeface="Lucida Console" panose="020B0609040504020204" pitchFamily="49" charset="0"/>
              </a:rPr>
              <a:t>Filters.eq</a:t>
            </a:r>
            <a:r>
              <a:rPr lang="nl-NL" sz="2000" b="1" dirty="0">
                <a:latin typeface="Lucida Console" panose="020B0609040504020204" pitchFamily="49" charset="0"/>
              </a:rPr>
              <a:t>("continent", "</a:t>
            </a:r>
            <a:r>
              <a:rPr lang="nl-NL" sz="2000" b="1" dirty="0" err="1">
                <a:latin typeface="Lucida Console" panose="020B0609040504020204" pitchFamily="49" charset="0"/>
              </a:rPr>
              <a:t>Oceania</a:t>
            </a:r>
            <a:r>
              <a:rPr lang="nl-NL" sz="2000" b="1" dirty="0">
                <a:latin typeface="Lucida Console" panose="020B0609040504020204" pitchFamily="49" charset="0"/>
              </a:rPr>
              <a:t>")),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</a:t>
            </a:r>
            <a:r>
              <a:rPr lang="nl-NL" sz="2000" b="1" dirty="0" err="1">
                <a:latin typeface="Lucida Console" panose="020B0609040504020204" pitchFamily="49" charset="0"/>
              </a:rPr>
              <a:t>Aggregates.sort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dirty="0" err="1">
                <a:latin typeface="Lucida Console" panose="020B0609040504020204" pitchFamily="49" charset="0"/>
              </a:rPr>
              <a:t>Sorts.descending</a:t>
            </a:r>
            <a:r>
              <a:rPr lang="nl-NL" sz="2000" b="1" dirty="0">
                <a:latin typeface="Lucida Console" panose="020B0609040504020204" pitchFamily="49" charset="0"/>
              </a:rPr>
              <a:t>("area")),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</a:t>
            </a:r>
            <a:r>
              <a:rPr lang="nl-NL" sz="2000" b="1" dirty="0" err="1">
                <a:latin typeface="Lucida Console" panose="020B0609040504020204" pitchFamily="49" charset="0"/>
              </a:rPr>
              <a:t>Aggregates.project</a:t>
            </a:r>
            <a:r>
              <a:rPr lang="nl-NL" sz="2000" b="1" dirty="0">
                <a:latin typeface="Lucida Console" panose="020B0609040504020204" pitchFamily="49" charset="0"/>
              </a:rPr>
              <a:t>(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Projections.fields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Projections.excludeId</a:t>
            </a:r>
            <a:r>
              <a:rPr lang="nl-NL" sz="2000" b="1" dirty="0">
                <a:latin typeface="Lucida Console" panose="020B0609040504020204" pitchFamily="49" charset="0"/>
              </a:rPr>
              <a:t>(),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Projections.include</a:t>
            </a:r>
            <a:r>
              <a:rPr lang="nl-NL" sz="2000" b="1" dirty="0">
                <a:latin typeface="Lucida Console" panose="020B0609040504020204" pitchFamily="49" charset="0"/>
              </a:rPr>
              <a:t>("continent"),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("name",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("$</a:t>
            </a:r>
            <a:r>
              <a:rPr lang="nl-NL" sz="2000" b="1" dirty="0" err="1">
                <a:latin typeface="Lucida Console" panose="020B0609040504020204" pitchFamily="49" charset="0"/>
              </a:rPr>
              <a:t>toUpper</a:t>
            </a:r>
            <a:r>
              <a:rPr lang="nl-NL" sz="2000" b="1" dirty="0">
                <a:latin typeface="Lucida Console" panose="020B0609040504020204" pitchFamily="49" charset="0"/>
              </a:rPr>
              <a:t>",  "$name")),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</a:t>
            </a:r>
            <a:r>
              <a:rPr lang="nl-NL" sz="2000" b="1" dirty="0" err="1">
                <a:latin typeface="Lucida Console" panose="020B0609040504020204" pitchFamily="49" charset="0"/>
              </a:rPr>
              <a:t>populationGrowthRate</a:t>
            </a:r>
            <a:r>
              <a:rPr lang="nl-NL" sz="2000" b="1" dirty="0">
                <a:latin typeface="Lucida Console" panose="020B0609040504020204" pitchFamily="49" charset="0"/>
              </a:rPr>
              <a:t>",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("$</a:t>
            </a:r>
            <a:r>
              <a:rPr lang="nl-NL" sz="2000" b="1" dirty="0" err="1">
                <a:latin typeface="Lucida Console" panose="020B0609040504020204" pitchFamily="49" charset="0"/>
              </a:rPr>
              <a:t>subtract</a:t>
            </a:r>
            <a:r>
              <a:rPr lang="nl-NL" sz="2000" b="1" dirty="0">
                <a:latin typeface="Lucida Console" panose="020B0609040504020204" pitchFamily="49" charset="0"/>
              </a:rPr>
              <a:t>",  </a:t>
            </a:r>
            <a:r>
              <a:rPr lang="nl-NL" sz="2000" b="1" dirty="0" err="1">
                <a:latin typeface="Lucida Console" panose="020B0609040504020204" pitchFamily="49" charset="0"/>
              </a:rPr>
              <a:t>subArgs</a:t>
            </a:r>
            <a:r>
              <a:rPr lang="nl-NL" sz="2000" b="1" dirty="0">
                <a:latin typeface="Lucida Console" panose="020B0609040504020204" pitchFamily="49" charset="0"/>
              </a:rPr>
              <a:t>)),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   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</a:t>
            </a:r>
            <a:r>
              <a:rPr lang="nl-NL" sz="2000" b="1" dirty="0" err="1">
                <a:latin typeface="Lucida Console" panose="020B0609040504020204" pitchFamily="49" charset="0"/>
              </a:rPr>
              <a:t>populationDensity</a:t>
            </a:r>
            <a:r>
              <a:rPr lang="nl-NL" sz="2000" b="1" dirty="0">
                <a:latin typeface="Lucida Console" panose="020B0609040504020204" pitchFamily="49" charset="0"/>
              </a:rPr>
              <a:t>", </a:t>
            </a:r>
            <a:r>
              <a:rPr lang="nl-NL" sz="2000" b="1" dirty="0" smtClean="0">
                <a:latin typeface="Lucida Console" panose="020B0609040504020204" pitchFamily="49" charset="0"/>
              </a:rPr>
              <a:t/>
            </a:r>
            <a:br>
              <a:rPr lang="nl-NL" sz="2000" b="1" dirty="0" smtClean="0">
                <a:latin typeface="Lucida Console" panose="020B0609040504020204" pitchFamily="49" charset="0"/>
              </a:rPr>
            </a:br>
            <a:r>
              <a:rPr lang="nl-NL" sz="2000" b="1" dirty="0" smtClean="0">
                <a:latin typeface="Lucida Console" panose="020B0609040504020204" pitchFamily="49" charset="0"/>
              </a:rPr>
              <a:t>                        </a:t>
            </a:r>
            <a:r>
              <a:rPr lang="nl-NL" sz="2000" b="1" dirty="0" err="1" smtClean="0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("$</a:t>
            </a:r>
            <a:r>
              <a:rPr lang="nl-NL" sz="2000" b="1" dirty="0" err="1">
                <a:latin typeface="Lucida Console" panose="020B0609040504020204" pitchFamily="49" charset="0"/>
              </a:rPr>
              <a:t>trunc</a:t>
            </a:r>
            <a:r>
              <a:rPr lang="nl-NL" sz="2000" b="1" dirty="0">
                <a:latin typeface="Lucida Console" panose="020B0609040504020204" pitchFamily="49" charset="0"/>
              </a:rPr>
              <a:t>", </a:t>
            </a:r>
            <a:r>
              <a:rPr lang="nl-NL" sz="2000" b="1" dirty="0" err="1">
                <a:latin typeface="Lucida Console" panose="020B0609040504020204" pitchFamily="49" charset="0"/>
              </a:rPr>
              <a:t>Projections.computed</a:t>
            </a:r>
            <a:r>
              <a:rPr lang="nl-NL" sz="2000" b="1" dirty="0">
                <a:latin typeface="Lucida Console" panose="020B0609040504020204" pitchFamily="49" charset="0"/>
              </a:rPr>
              <a:t>("$</a:t>
            </a:r>
            <a:r>
              <a:rPr lang="nl-NL" sz="2000" b="1" dirty="0" err="1">
                <a:latin typeface="Lucida Console" panose="020B0609040504020204" pitchFamily="49" charset="0"/>
              </a:rPr>
              <a:t>divide</a:t>
            </a:r>
            <a:r>
              <a:rPr lang="nl-NL" sz="2000" b="1" dirty="0">
                <a:latin typeface="Lucida Console" panose="020B0609040504020204" pitchFamily="49" charset="0"/>
              </a:rPr>
              <a:t>",  </a:t>
            </a:r>
            <a:r>
              <a:rPr lang="nl-NL" sz="2000" b="1" dirty="0" err="1">
                <a:latin typeface="Lucida Console" panose="020B0609040504020204" pitchFamily="49" charset="0"/>
              </a:rPr>
              <a:t>divArgs</a:t>
            </a:r>
            <a:r>
              <a:rPr lang="nl-NL" sz="2000" b="1" dirty="0">
                <a:latin typeface="Lucida Console" panose="020B0609040504020204" pitchFamily="49" charset="0"/>
              </a:rPr>
              <a:t>)))</a:t>
            </a:r>
          </a:p>
          <a:p>
            <a:r>
              <a:rPr lang="nl-NL" sz="2000" b="1" dirty="0">
                <a:latin typeface="Lucida Console" panose="020B0609040504020204" pitchFamily="49" charset="0"/>
              </a:rPr>
              <a:t>     ))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))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.</a:t>
            </a:r>
            <a:r>
              <a:rPr lang="nl-NL" sz="2000" dirty="0" err="1">
                <a:latin typeface="Lucida Console" panose="020B0609040504020204" pitchFamily="49" charset="0"/>
              </a:rPr>
              <a:t>forEach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printBlock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21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n 21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ight Arrow 23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20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Java: </a:t>
            </a:r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763241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5804326" cy="78483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...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String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 = "</a:t>
            </a:r>
            <a:r>
              <a:rPr lang="en-US" dirty="0" err="1">
                <a:latin typeface="Lucida Console" panose="020B0609040504020204" pitchFamily="49" charset="0"/>
              </a:rPr>
              <a:t>myDocs</a:t>
            </a:r>
            <a:r>
              <a:rPr lang="en-US" dirty="0">
                <a:latin typeface="Lucida Console" panose="020B0609040504020204" pitchFamily="49" charset="0"/>
              </a:rPr>
              <a:t>";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MongoCollection</a:t>
            </a:r>
            <a:r>
              <a:rPr lang="en-US" dirty="0">
                <a:latin typeface="Lucida Console" panose="020B0609040504020204" pitchFamily="49" charset="0"/>
              </a:rPr>
              <a:t>&lt;Document&gt; </a:t>
            </a:r>
            <a:r>
              <a:rPr lang="en-US" dirty="0" err="1">
                <a:latin typeface="Lucida Console" panose="020B0609040504020204" pitchFamily="49" charset="0"/>
              </a:rPr>
              <a:t>coll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db.getCollection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Document doc1 = </a:t>
            </a:r>
            <a:r>
              <a:rPr lang="en-US" b="1" dirty="0">
                <a:latin typeface="Lucida Console" panose="020B0609040504020204" pitchFamily="49" charset="0"/>
              </a:rPr>
              <a:t>new Document("</a:t>
            </a:r>
            <a:r>
              <a:rPr lang="en-US" dirty="0">
                <a:latin typeface="Lucida Console" panose="020B0609040504020204" pitchFamily="49" charset="0"/>
              </a:rPr>
              <a:t>continent", "Europe")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</a:t>
            </a:r>
            <a:r>
              <a:rPr lang="en-US" dirty="0" err="1">
                <a:latin typeface="Lucida Console" panose="020B0609040504020204" pitchFamily="49" charset="0"/>
              </a:rPr>
              <a:t>nrs</a:t>
            </a:r>
            <a:r>
              <a:rPr lang="en-US" dirty="0">
                <a:latin typeface="Lucida Console" panose="020B0609040504020204" pitchFamily="49" charset="0"/>
              </a:rPr>
              <a:t>", </a:t>
            </a:r>
            <a:r>
              <a:rPr lang="en-US" dirty="0" err="1">
                <a:latin typeface="Lucida Console" panose="020B0609040504020204" pitchFamily="49" charset="0"/>
              </a:rPr>
              <a:t>Arrays.asList</a:t>
            </a:r>
            <a:r>
              <a:rPr lang="en-US" dirty="0">
                <a:latin typeface="Lucida Console" panose="020B0609040504020204" pitchFamily="49" charset="0"/>
              </a:rPr>
              <a:t>(new Document("name", "Belgium"),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new Document("name", "Luxemburg")))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</a:t>
            </a:r>
            <a:r>
              <a:rPr lang="en-US" dirty="0" err="1">
                <a:latin typeface="Lucida Console" panose="020B0609040504020204" pitchFamily="49" charset="0"/>
              </a:rPr>
              <a:t>someVariable</a:t>
            </a:r>
            <a:r>
              <a:rPr lang="en-US" dirty="0">
                <a:latin typeface="Lucida Console" panose="020B0609040504020204" pitchFamily="49" charset="0"/>
              </a:rPr>
              <a:t>", 19123)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</a:t>
            </a:r>
            <a:r>
              <a:rPr lang="en-US" dirty="0" err="1">
                <a:latin typeface="Lucida Console" panose="020B0609040504020204" pitchFamily="49" charset="0"/>
              </a:rPr>
              <a:t>andmore</a:t>
            </a:r>
            <a:r>
              <a:rPr lang="en-US" dirty="0">
                <a:latin typeface="Lucida Console" panose="020B0609040504020204" pitchFamily="49" charset="0"/>
              </a:rPr>
              <a:t>", "</a:t>
            </a:r>
            <a:r>
              <a:rPr lang="en-US" dirty="0" err="1">
                <a:latin typeface="Lucida Console" panose="020B0609040504020204" pitchFamily="49" charset="0"/>
              </a:rPr>
              <a:t>kl;jdsfakhfsdahjfsdasjbsdahjbsdahgvsahjkZl;po</a:t>
            </a:r>
            <a:r>
              <a:rPr lang="en-US" dirty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>
                <a:latin typeface="Lucida Console" panose="020B0609040504020204" pitchFamily="49" charset="0"/>
              </a:rPr>
              <a:t>Document doc2 = new Document("continent", "Asia").append("name", "Johnny")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</a:t>
            </a:r>
            <a:r>
              <a:rPr lang="en-US" dirty="0" err="1">
                <a:latin typeface="Lucida Console" panose="020B0609040504020204" pitchFamily="49" charset="0"/>
              </a:rPr>
              <a:t>nrs</a:t>
            </a:r>
            <a:r>
              <a:rPr lang="en-US" dirty="0">
                <a:latin typeface="Lucida Console" panose="020B0609040504020204" pitchFamily="49" charset="0"/>
              </a:rPr>
              <a:t>", </a:t>
            </a:r>
            <a:r>
              <a:rPr lang="en-US" dirty="0" err="1">
                <a:latin typeface="Lucida Console" panose="020B0609040504020204" pitchFamily="49" charset="0"/>
              </a:rPr>
              <a:t>Arrays.asList</a:t>
            </a:r>
            <a:r>
              <a:rPr lang="en-US" dirty="0">
                <a:latin typeface="Lucida Console" panose="020B0609040504020204" pitchFamily="49" charset="0"/>
              </a:rPr>
              <a:t>(new Document("name", "China"),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new Document("name", "India"), new Document("name", "</a:t>
            </a:r>
            <a:r>
              <a:rPr lang="en-US" dirty="0" err="1">
                <a:latin typeface="Lucida Console" panose="020B0609040504020204" pitchFamily="49" charset="0"/>
              </a:rPr>
              <a:t>Buthan</a:t>
            </a:r>
            <a:r>
              <a:rPr lang="en-US" dirty="0">
                <a:latin typeface="Lucida Console" panose="020B0609040504020204" pitchFamily="49" charset="0"/>
              </a:rPr>
              <a:t>")))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.append("tree", new Document("branch",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new Document("twig", new Document("leaf", 1))));</a:t>
            </a:r>
          </a:p>
          <a:p>
            <a:r>
              <a:rPr lang="en-US" dirty="0">
                <a:latin typeface="Lucida Console" panose="020B0609040504020204" pitchFamily="49" charset="0"/>
              </a:rPr>
              <a:t>List&lt;Document&gt; documents = </a:t>
            </a:r>
            <a:r>
              <a:rPr lang="en-US" b="1" dirty="0">
                <a:latin typeface="Lucida Console" panose="020B0609040504020204" pitchFamily="49" charset="0"/>
              </a:rPr>
              <a:t>new </a:t>
            </a:r>
            <a:r>
              <a:rPr lang="en-US" b="1" dirty="0" err="1">
                <a:latin typeface="Lucida Console" panose="020B0609040504020204" pitchFamily="49" charset="0"/>
              </a:rPr>
              <a:t>ArrayList</a:t>
            </a:r>
            <a:r>
              <a:rPr lang="en-US" b="1" dirty="0">
                <a:latin typeface="Lucida Console" panose="020B0609040504020204" pitchFamily="49" charset="0"/>
              </a:rPr>
              <a:t>&lt;Document&gt;();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documents.add</a:t>
            </a:r>
            <a:r>
              <a:rPr lang="en-US" dirty="0">
                <a:latin typeface="Lucida Console" panose="020B0609040504020204" pitchFamily="49" charset="0"/>
              </a:rPr>
              <a:t>(doc1);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documents.add</a:t>
            </a:r>
            <a:r>
              <a:rPr lang="en-US" dirty="0">
                <a:latin typeface="Lucida Console" panose="020B0609040504020204" pitchFamily="49" charset="0"/>
              </a:rPr>
              <a:t>(doc2);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coll.insertMany</a:t>
            </a:r>
            <a:r>
              <a:rPr lang="en-US" b="1" dirty="0">
                <a:latin typeface="Lucida Console" panose="020B0609040504020204" pitchFamily="49" charset="0"/>
              </a:rPr>
              <a:t>(documents);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("&gt;&gt; Documents created into collection");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coll.find</a:t>
            </a:r>
            <a:r>
              <a:rPr lang="en-US" dirty="0">
                <a:latin typeface="Lucida Console" panose="020B0609040504020204" pitchFamily="49" charset="0"/>
              </a:rPr>
              <a:t>().</a:t>
            </a:r>
            <a:r>
              <a:rPr lang="en-US" dirty="0" err="1">
                <a:latin typeface="Lucida Console" panose="020B0609040504020204" pitchFamily="49" charset="0"/>
              </a:rPr>
              <a:t>forEach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printBlock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3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2553" y="6471149"/>
            <a:ext cx="7138351" cy="305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Database: single point of …</a:t>
            </a:r>
            <a:br>
              <a:rPr lang="en-US" dirty="0" smtClean="0"/>
            </a:br>
            <a:r>
              <a:rPr lang="en-US" dirty="0" smtClean="0"/>
              <a:t>Scalability | Availability | Consistency 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Single Point of …</a:t>
            </a:r>
          </a:p>
          <a:p>
            <a:r>
              <a:rPr lang="en-US" dirty="0" smtClean="0"/>
              <a:t>What goes where …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524" y="6515383"/>
            <a:ext cx="4289845" cy="2276351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9421" y="6822617"/>
            <a:ext cx="5051575" cy="268937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83209" y="4878384"/>
            <a:ext cx="5849661" cy="188989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4103" y="3402514"/>
            <a:ext cx="5095318" cy="255755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1028" name="Picture 4" descr="http://cdn2.hubspot.net/hub/540072/file-3062870128-png/blog-files/slide-02.png?t=1462228169886&amp;width=660&amp;height=49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4632" y="3171083"/>
            <a:ext cx="5369800" cy="30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9551" y="2316516"/>
            <a:ext cx="4421634" cy="23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1128080" y="2418927"/>
            <a:ext cx="273105" cy="409646"/>
          </a:xfrm>
          <a:prstGeom prst="straightConnector1">
            <a:avLst/>
          </a:prstGeom>
          <a:ln w="5715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00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Java: </a:t>
            </a:r>
            <a:r>
              <a:rPr lang="nl-NL" dirty="0" smtClean="0"/>
              <a:t>Update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smtClean="0"/>
              <a:t>Delete Data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06399" y="1714500"/>
            <a:ext cx="15763241" cy="76885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636217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...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coll.</a:t>
            </a:r>
            <a:r>
              <a:rPr lang="en-US" b="1" dirty="0" err="1">
                <a:latin typeface="Lucida Console" panose="020B0609040504020204" pitchFamily="49" charset="0"/>
              </a:rPr>
              <a:t>updateOne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 err="1">
                <a:latin typeface="Lucida Console" panose="020B0609040504020204" pitchFamily="49" charset="0"/>
              </a:rPr>
              <a:t>Filters.eq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tree.branch.twig.leaf</a:t>
            </a:r>
            <a:r>
              <a:rPr lang="en-US" dirty="0">
                <a:latin typeface="Lucida Console" panose="020B0609040504020204" pitchFamily="49" charset="0"/>
              </a:rPr>
              <a:t>", 1),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Updates.combine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</a:t>
            </a:r>
            <a:r>
              <a:rPr lang="en-US" dirty="0" err="1" smtClean="0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("name", "Hank"), </a:t>
            </a:r>
            <a:r>
              <a:rPr lang="en-US" dirty="0" err="1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("city", "</a:t>
            </a:r>
            <a:r>
              <a:rPr lang="en-US" dirty="0" err="1">
                <a:latin typeface="Lucida Console" panose="020B0609040504020204" pitchFamily="49" charset="0"/>
              </a:rPr>
              <a:t>Nieuwegein</a:t>
            </a:r>
            <a:r>
              <a:rPr lang="en-US" dirty="0">
                <a:latin typeface="Lucida Console" panose="020B0609040504020204" pitchFamily="49" charset="0"/>
              </a:rPr>
              <a:t>"),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location.province</a:t>
            </a:r>
            <a:r>
              <a:rPr lang="en-US" dirty="0">
                <a:latin typeface="Lucida Console" panose="020B0609040504020204" pitchFamily="49" charset="0"/>
              </a:rPr>
              <a:t>", "Utrecht"),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location.country</a:t>
            </a:r>
            <a:r>
              <a:rPr lang="en-US" dirty="0">
                <a:latin typeface="Lucida Console" panose="020B0609040504020204" pitchFamily="49" charset="0"/>
              </a:rPr>
              <a:t>", "The Netherlands"),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Updates.set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tree.stemp</a:t>
            </a:r>
            <a:r>
              <a:rPr lang="en-US" dirty="0">
                <a:latin typeface="Lucida Console" panose="020B0609040504020204" pitchFamily="49" charset="0"/>
              </a:rPr>
              <a:t>", 5),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Updates.currentDate</a:t>
            </a:r>
            <a:r>
              <a:rPr lang="en-US" dirty="0">
                <a:latin typeface="Lucida Console" panose="020B0609040504020204" pitchFamily="49" charset="0"/>
              </a:rPr>
              <a:t>("</a:t>
            </a:r>
            <a:r>
              <a:rPr lang="en-US" dirty="0" err="1">
                <a:latin typeface="Lucida Console" panose="020B0609040504020204" pitchFamily="49" charset="0"/>
              </a:rPr>
              <a:t>lastModified</a:t>
            </a:r>
            <a:r>
              <a:rPr lang="en-US" dirty="0" smtClean="0">
                <a:latin typeface="Lucida Console" panose="020B0609040504020204" pitchFamily="49" charset="0"/>
              </a:rPr>
              <a:t>")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("&gt;&gt; Updated one document in collection " +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coll.find</a:t>
            </a:r>
            <a:r>
              <a:rPr lang="en-US" dirty="0">
                <a:latin typeface="Lucida Console" panose="020B0609040504020204" pitchFamily="49" charset="0"/>
              </a:rPr>
              <a:t>().</a:t>
            </a:r>
            <a:r>
              <a:rPr lang="en-US" dirty="0" err="1">
                <a:latin typeface="Lucida Console" panose="020B0609040504020204" pitchFamily="49" charset="0"/>
              </a:rPr>
              <a:t>forEach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printBlock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DeleteResult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 err="1">
                <a:latin typeface="Lucida Console" panose="020B0609040504020204" pitchFamily="49" charset="0"/>
              </a:rPr>
              <a:t>coll.deleteMany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Filters.exists</a:t>
            </a:r>
            <a:r>
              <a:rPr lang="en-US" dirty="0">
                <a:latin typeface="Lucida Console" panose="020B0609040504020204" pitchFamily="49" charset="0"/>
              </a:rPr>
              <a:t>("_id"));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("&gt;&gt; Deleted " + </a:t>
            </a:r>
            <a:r>
              <a:rPr lang="en-US" dirty="0" err="1">
                <a:latin typeface="Lucida Console" panose="020B0609040504020204" pitchFamily="49" charset="0"/>
              </a:rPr>
              <a:t>dr.getDeletedCount</a:t>
            </a:r>
            <a:r>
              <a:rPr lang="en-US" dirty="0">
                <a:latin typeface="Lucida Console" panose="020B0609040504020204" pitchFamily="49" charset="0"/>
              </a:rPr>
              <a:t>() + " documents from collection "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+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db.runCommand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dirty="0">
                <a:latin typeface="Lucida Console" panose="020B0609040504020204" pitchFamily="49" charset="0"/>
              </a:rPr>
              <a:t>new Document("drop",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System.out.println</a:t>
            </a:r>
            <a:r>
              <a:rPr lang="en-US" dirty="0">
                <a:latin typeface="Lucida Console" panose="020B0609040504020204" pitchFamily="49" charset="0"/>
              </a:rPr>
              <a:t>("&gt;&gt; Dropped  collection " + </a:t>
            </a:r>
            <a:r>
              <a:rPr lang="en-US" dirty="0" err="1">
                <a:latin typeface="Lucida Console" panose="020B0609040504020204" pitchFamily="49" charset="0"/>
              </a:rPr>
              <a:t>nameOfCollection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548360" y="72017"/>
            <a:ext cx="1766200" cy="15553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3705286" y="72017"/>
            <a:ext cx="1460500" cy="903545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pic>
        <p:nvPicPr>
          <p:cNvPr id="18" name="Picture 2" descr="Image result for java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9151" y="791901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an 18"/>
          <p:cNvSpPr/>
          <p:nvPr/>
        </p:nvSpPr>
        <p:spPr>
          <a:xfrm>
            <a:off x="15616618" y="175039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4104" y="813279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>
          <a:xfrm>
            <a:off x="15048286" y="533948"/>
            <a:ext cx="605818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73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smtClean="0"/>
              <a:t>Java – JSON </a:t>
            </a:r>
            <a:r>
              <a:rPr lang="nl-NL" dirty="0" smtClean="0">
                <a:sym typeface="Wingdings" panose="05000000000000000000" pitchFamily="2" charset="2"/>
              </a:rPr>
              <a:t> OO </a:t>
            </a:r>
            <a:r>
              <a:rPr lang="nl-NL" dirty="0" err="1" smtClean="0">
                <a:sym typeface="Wingdings" panose="05000000000000000000" pitchFamily="2" charset="2"/>
              </a:rPr>
              <a:t>mapping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Libraries for </a:t>
            </a:r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BSON/JSON </a:t>
            </a:r>
            <a:br>
              <a:rPr lang="nl-NL" dirty="0" smtClean="0"/>
            </a:br>
            <a:r>
              <a:rPr lang="nl-NL" dirty="0" err="1" smtClean="0"/>
              <a:t>documents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Java </a:t>
            </a:r>
            <a:r>
              <a:rPr lang="nl-NL" dirty="0" err="1" smtClean="0"/>
              <a:t>Objects</a:t>
            </a:r>
            <a:endParaRPr lang="nl-NL" dirty="0" smtClean="0"/>
          </a:p>
          <a:p>
            <a:pPr lvl="1"/>
            <a:r>
              <a:rPr lang="nl-NL" dirty="0" err="1" smtClean="0"/>
              <a:t>Morphia</a:t>
            </a:r>
            <a:r>
              <a:rPr lang="nl-NL" dirty="0" smtClean="0"/>
              <a:t> </a:t>
            </a:r>
            <a:r>
              <a:rPr lang="nl-NL" dirty="0"/>
              <a:t>- </a:t>
            </a:r>
            <a:r>
              <a:rPr lang="nl-NL" dirty="0">
                <a:hlinkClick r:id="rId2"/>
              </a:rPr>
              <a:t>http://mongodb.github.io/morphia/1.3/getting-started/quick-tour</a:t>
            </a:r>
            <a:r>
              <a:rPr lang="nl-NL" dirty="0" smtClean="0">
                <a:hlinkClick r:id="rId2"/>
              </a:rPr>
              <a:t>/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Jongo</a:t>
            </a:r>
            <a:r>
              <a:rPr lang="nl-NL" dirty="0" smtClean="0"/>
              <a:t> – Query in Java as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/>
              <a:t> shell - </a:t>
            </a:r>
            <a:r>
              <a:rPr lang="nl-NL" dirty="0">
                <a:hlinkClick r:id="rId3"/>
              </a:rPr>
              <a:t>http://jongo.org</a:t>
            </a:r>
            <a:r>
              <a:rPr lang="nl-NL" dirty="0" smtClean="0">
                <a:hlinkClick r:id="rId3"/>
              </a:rPr>
              <a:t>/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10" name="Can 9"/>
          <p:cNvSpPr/>
          <p:nvPr/>
        </p:nvSpPr>
        <p:spPr>
          <a:xfrm>
            <a:off x="15016480" y="14596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4830" y="25587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11466905" y="486475"/>
            <a:ext cx="2590800" cy="269741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1867469" y="1535798"/>
            <a:ext cx="1460500" cy="903545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14" name="Right Arrow 13"/>
          <p:cNvSpPr/>
          <p:nvPr/>
        </p:nvSpPr>
        <p:spPr>
          <a:xfrm>
            <a:off x="13185614" y="1892333"/>
            <a:ext cx="1830866" cy="393700"/>
          </a:xfrm>
          <a:prstGeom prst="right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Image result for java logo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0887" y="2357798"/>
            <a:ext cx="1446635" cy="88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jongo.org/assets/img/jongo_bi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135" y="4336732"/>
            <a:ext cx="47625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327" y="4927283"/>
            <a:ext cx="9960978" cy="1707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288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Hands on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Install </a:t>
            </a:r>
            <a:r>
              <a:rPr lang="en-US" dirty="0" smtClean="0"/>
              <a:t>MongoDB</a:t>
            </a:r>
          </a:p>
          <a:p>
            <a:r>
              <a:rPr lang="en-US" dirty="0" smtClean="0"/>
              <a:t>Create Database, Create Collections and Documents</a:t>
            </a:r>
          </a:p>
          <a:p>
            <a:r>
              <a:rPr lang="en-US" dirty="0" smtClean="0"/>
              <a:t>Retrieve Data</a:t>
            </a:r>
          </a:p>
          <a:p>
            <a:r>
              <a:rPr lang="en-US" dirty="0" smtClean="0"/>
              <a:t>Import Database</a:t>
            </a:r>
          </a:p>
          <a:p>
            <a:r>
              <a:rPr lang="en-US" dirty="0"/>
              <a:t>M</a:t>
            </a:r>
            <a:r>
              <a:rPr lang="en-US" dirty="0" smtClean="0"/>
              <a:t>ore </a:t>
            </a:r>
            <a:r>
              <a:rPr lang="en-US" dirty="0" smtClean="0"/>
              <a:t>configuration and administration</a:t>
            </a:r>
            <a:endParaRPr lang="en-US" dirty="0" smtClean="0"/>
          </a:p>
          <a:p>
            <a:r>
              <a:rPr lang="en-US" dirty="0" smtClean="0"/>
              <a:t>Development</a:t>
            </a:r>
            <a:r>
              <a:rPr lang="en-US" dirty="0"/>
              <a:t>: </a:t>
            </a:r>
            <a:r>
              <a:rPr lang="en-US" dirty="0" smtClean="0"/>
              <a:t>interacting </a:t>
            </a:r>
            <a:r>
              <a:rPr lang="en-US" dirty="0"/>
              <a:t>with MongoDB from </a:t>
            </a:r>
            <a:endParaRPr lang="en-US" dirty="0" smtClean="0"/>
          </a:p>
          <a:p>
            <a:pPr lvl="1"/>
            <a:r>
              <a:rPr lang="en-US" dirty="0" smtClean="0"/>
              <a:t>Compass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Node.js</a:t>
            </a:r>
            <a:endParaRPr lang="en-US" dirty="0"/>
          </a:p>
        </p:txBody>
      </p:sp>
      <p:pic>
        <p:nvPicPr>
          <p:cNvPr id="2050" name="Picture 2" descr="Image result for hands 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9520" y="5681486"/>
            <a:ext cx="5737225" cy="356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18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https://github.com/lucasjellema/sig-nosql-mongodb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pom.bleeksma@amis.nl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6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Relational</a:t>
            </a:r>
            <a:r>
              <a:rPr lang="nl-NL" dirty="0" smtClean="0"/>
              <a:t> Databases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b="1" dirty="0" err="1" smtClean="0"/>
              <a:t>relational</a:t>
            </a:r>
            <a:r>
              <a:rPr lang="nl-NL" b="1" dirty="0" smtClean="0"/>
              <a:t> model</a:t>
            </a:r>
            <a:r>
              <a:rPr lang="nl-NL" dirty="0" smtClean="0"/>
              <a:t> of data (E.F. </a:t>
            </a:r>
            <a:r>
              <a:rPr lang="nl-NL" dirty="0" err="1" smtClean="0"/>
              <a:t>Codd</a:t>
            </a:r>
            <a:r>
              <a:rPr lang="nl-NL" dirty="0" smtClean="0"/>
              <a:t>), a </a:t>
            </a:r>
            <a:r>
              <a:rPr lang="nl-NL" dirty="0" err="1"/>
              <a:t>m</a:t>
            </a:r>
            <a:r>
              <a:rPr lang="nl-NL" dirty="0" err="1" smtClean="0"/>
              <a:t>athematical</a:t>
            </a:r>
            <a:r>
              <a:rPr lang="nl-NL" dirty="0" smtClean="0"/>
              <a:t> foundation</a:t>
            </a:r>
          </a:p>
          <a:p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b="1" dirty="0" smtClean="0"/>
              <a:t>SQL</a:t>
            </a:r>
            <a:r>
              <a:rPr lang="nl-NL" dirty="0" smtClean="0"/>
              <a:t> for query, DML </a:t>
            </a:r>
            <a:r>
              <a:rPr lang="nl-NL" dirty="0" err="1" smtClean="0"/>
              <a:t>and</a:t>
            </a:r>
            <a:r>
              <a:rPr lang="nl-NL" dirty="0" smtClean="0"/>
              <a:t> DDL</a:t>
            </a:r>
          </a:p>
          <a:p>
            <a:r>
              <a:rPr lang="en-US" dirty="0" smtClean="0"/>
              <a:t>Transactions are </a:t>
            </a:r>
            <a:r>
              <a:rPr lang="en-US" b="1" dirty="0" smtClean="0"/>
              <a:t>ACID</a:t>
            </a:r>
            <a:r>
              <a:rPr lang="en-US" dirty="0" smtClean="0"/>
              <a:t> (Atomicity, Consistency, Isolation, Durability)</a:t>
            </a:r>
          </a:p>
          <a:p>
            <a:pPr lvl="1"/>
            <a:r>
              <a:rPr lang="nl-NL" b="1" dirty="0" err="1" smtClean="0"/>
              <a:t>A</a:t>
            </a:r>
            <a:r>
              <a:rPr lang="nl-NL" dirty="0" err="1" smtClean="0"/>
              <a:t>ll</a:t>
            </a:r>
            <a:r>
              <a:rPr lang="nl-NL" dirty="0" smtClean="0"/>
              <a:t> or </a:t>
            </a:r>
            <a:r>
              <a:rPr lang="nl-NL" dirty="0" err="1" smtClean="0"/>
              <a:t>nothing</a:t>
            </a:r>
            <a:endParaRPr lang="nl-NL" dirty="0" smtClean="0"/>
          </a:p>
          <a:p>
            <a:pPr lvl="1"/>
            <a:r>
              <a:rPr lang="nl-NL" b="1" dirty="0" err="1" smtClean="0"/>
              <a:t>C</a:t>
            </a:r>
            <a:r>
              <a:rPr lang="nl-NL" dirty="0" err="1" smtClean="0"/>
              <a:t>onstraint</a:t>
            </a:r>
            <a:r>
              <a:rPr lang="nl-NL" dirty="0" smtClean="0"/>
              <a:t> Compliant</a:t>
            </a:r>
          </a:p>
          <a:p>
            <a:pPr lvl="1"/>
            <a:r>
              <a:rPr lang="nl-NL" b="1" dirty="0" err="1" smtClean="0"/>
              <a:t>I</a:t>
            </a:r>
            <a:r>
              <a:rPr lang="nl-NL" dirty="0" err="1" smtClean="0"/>
              <a:t>ndividual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[in a </a:t>
            </a:r>
            <a:r>
              <a:rPr lang="nl-NL" dirty="0" err="1" smtClean="0"/>
              <a:t>multi-session</a:t>
            </a:r>
            <a:r>
              <a:rPr lang="nl-NL" dirty="0" smtClean="0"/>
              <a:t> environment]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concurrency</a:t>
            </a:r>
            <a:r>
              <a:rPr lang="nl-NL" dirty="0" smtClean="0"/>
              <a:t>)</a:t>
            </a:r>
          </a:p>
          <a:p>
            <a:pPr lvl="1"/>
            <a:r>
              <a:rPr lang="nl-NL" b="1" dirty="0" smtClean="0"/>
              <a:t>D</a:t>
            </a:r>
            <a:r>
              <a:rPr lang="nl-NL" dirty="0" smtClean="0"/>
              <a:t>own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hurt</a:t>
            </a: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2050" name="Picture 2" descr="https://upload.wikimedia.org/wikipedia/commons/thumb/7/7c/Relational_database_terms.svg/984px-Relational_database_terms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833" y="6374025"/>
            <a:ext cx="9639430" cy="33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8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holy</a:t>
            </a:r>
            <a:r>
              <a:rPr lang="nl-NL" dirty="0" smtClean="0"/>
              <a:t> </a:t>
            </a:r>
            <a:r>
              <a:rPr lang="nl-NL" dirty="0" err="1" smtClean="0"/>
              <a:t>grail</a:t>
            </a:r>
            <a:r>
              <a:rPr lang="nl-NL" dirty="0" smtClean="0"/>
              <a:t> of </a:t>
            </a:r>
            <a:r>
              <a:rPr lang="nl-NL" dirty="0" err="1" smtClean="0"/>
              <a:t>Normalization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0816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Normalize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prevent</a:t>
            </a:r>
            <a:r>
              <a:rPr lang="nl-NL" dirty="0" smtClean="0"/>
              <a:t> data </a:t>
            </a:r>
            <a:r>
              <a:rPr lang="nl-NL" dirty="0" err="1" smtClean="0"/>
              <a:t>redundancy</a:t>
            </a:r>
            <a:r>
              <a:rPr lang="nl-NL" dirty="0" smtClean="0"/>
              <a:t>, </a:t>
            </a:r>
            <a:r>
              <a:rPr lang="nl-NL" dirty="0" err="1" smtClean="0"/>
              <a:t>discrepancies</a:t>
            </a:r>
            <a:r>
              <a:rPr lang="nl-NL" dirty="0" smtClean="0"/>
              <a:t> (split </a:t>
            </a:r>
            <a:r>
              <a:rPr lang="nl-NL" dirty="0" err="1" smtClean="0"/>
              <a:t>brain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storage waste</a:t>
            </a:r>
          </a:p>
          <a:p>
            <a:r>
              <a:rPr lang="nl-NL" dirty="0" err="1" smtClean="0"/>
              <a:t>Pragmatic</a:t>
            </a:r>
            <a:r>
              <a:rPr lang="nl-NL" dirty="0" smtClean="0"/>
              <a:t> approaches - </a:t>
            </a:r>
            <a:r>
              <a:rPr lang="nl-NL" dirty="0" err="1" smtClean="0"/>
              <a:t>recognizing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fact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data is </a:t>
            </a:r>
            <a:r>
              <a:rPr lang="nl-NL" dirty="0" err="1" smtClean="0"/>
              <a:t>read</a:t>
            </a:r>
            <a:r>
              <a:rPr lang="nl-NL" dirty="0" smtClean="0"/>
              <a:t> far more </a:t>
            </a:r>
            <a:r>
              <a:rPr lang="nl-NL" dirty="0" err="1" smtClean="0"/>
              <a:t>frequently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modified</a:t>
            </a:r>
            <a:endParaRPr lang="nl-NL" dirty="0" smtClean="0"/>
          </a:p>
          <a:p>
            <a:pPr lvl="1"/>
            <a:r>
              <a:rPr lang="nl-NL" dirty="0" err="1" smtClean="0"/>
              <a:t>Materialized</a:t>
            </a:r>
            <a:r>
              <a:rPr lang="nl-NL" dirty="0" smtClean="0"/>
              <a:t> View</a:t>
            </a:r>
          </a:p>
          <a:p>
            <a:pPr lvl="1"/>
            <a:r>
              <a:rPr lang="nl-NL" dirty="0" smtClean="0"/>
              <a:t>Virtual Column</a:t>
            </a:r>
          </a:p>
          <a:p>
            <a:pPr lvl="1"/>
            <a:r>
              <a:rPr lang="nl-NL" dirty="0" smtClean="0"/>
              <a:t>Index</a:t>
            </a:r>
          </a:p>
          <a:p>
            <a:pPr lvl="1"/>
            <a:r>
              <a:rPr lang="nl-NL" dirty="0" err="1" smtClean="0"/>
              <a:t>Sharding</a:t>
            </a:r>
            <a:endParaRPr lang="nl-NL" dirty="0" smtClean="0"/>
          </a:p>
          <a:p>
            <a:pPr lvl="1"/>
            <a:r>
              <a:rPr lang="nl-NL" dirty="0" smtClean="0"/>
              <a:t>Replication</a:t>
            </a:r>
          </a:p>
          <a:p>
            <a:pPr lvl="1"/>
            <a:r>
              <a:rPr lang="nl-NL" dirty="0" smtClean="0"/>
              <a:t>Data </a:t>
            </a:r>
            <a:r>
              <a:rPr lang="nl-NL" dirty="0" err="1" smtClean="0"/>
              <a:t>Guard</a:t>
            </a:r>
            <a:endParaRPr lang="nl-NL" dirty="0" smtClean="0"/>
          </a:p>
          <a:p>
            <a:pPr lvl="1"/>
            <a:r>
              <a:rPr lang="nl-NL" dirty="0"/>
              <a:t>Data Warehouse &amp; Data Marts</a:t>
            </a:r>
            <a:endParaRPr lang="en-US" dirty="0"/>
          </a:p>
          <a:p>
            <a:pPr lvl="1"/>
            <a:r>
              <a:rPr lang="nl-NL" dirty="0" smtClean="0"/>
              <a:t>Client Side </a:t>
            </a:r>
            <a:r>
              <a:rPr lang="nl-NL" dirty="0" err="1" smtClean="0"/>
              <a:t>Caching</a:t>
            </a:r>
            <a:endParaRPr lang="nl-NL" dirty="0" smtClean="0"/>
          </a:p>
          <a:p>
            <a:pPr lvl="1"/>
            <a:r>
              <a:rPr lang="nl-NL" dirty="0" smtClean="0"/>
              <a:t>In Memory Database</a:t>
            </a:r>
          </a:p>
        </p:txBody>
      </p:sp>
      <p:pic>
        <p:nvPicPr>
          <p:cNvPr id="1026" name="Picture 2" descr="Image result for holy grai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5861250"/>
            <a:ext cx="6334125" cy="3566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6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Transaction </a:t>
            </a:r>
            <a:r>
              <a:rPr lang="nl-NL" sz="3200" dirty="0" err="1" smtClean="0"/>
              <a:t>results</a:t>
            </a:r>
            <a:r>
              <a:rPr lang="nl-NL" sz="3200" dirty="0" smtClean="0"/>
              <a:t> have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be</a:t>
            </a:r>
            <a:r>
              <a:rPr lang="nl-NL" sz="3200" dirty="0" smtClean="0"/>
              <a:t> </a:t>
            </a:r>
            <a:r>
              <a:rPr lang="nl-NL" sz="3200" dirty="0" err="1" smtClean="0"/>
              <a:t>persisted</a:t>
            </a:r>
            <a:r>
              <a:rPr lang="nl-NL" sz="3200" dirty="0" smtClean="0"/>
              <a:t>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guarantee</a:t>
            </a:r>
            <a:r>
              <a:rPr lang="nl-NL" sz="3200" dirty="0" smtClean="0"/>
              <a:t> </a:t>
            </a:r>
            <a:r>
              <a:rPr lang="nl-NL" sz="3200" b="1" dirty="0" smtClean="0"/>
              <a:t>D</a:t>
            </a:r>
          </a:p>
          <a:p>
            <a:r>
              <a:rPr lang="nl-NL" sz="3200" dirty="0" err="1" smtClean="0"/>
              <a:t>Concurrency</a:t>
            </a:r>
            <a:r>
              <a:rPr lang="nl-NL" sz="3200" dirty="0" smtClean="0"/>
              <a:t> </a:t>
            </a:r>
            <a:r>
              <a:rPr lang="nl-NL" sz="3200" dirty="0" err="1" smtClean="0"/>
              <a:t>requires</a:t>
            </a:r>
            <a:r>
              <a:rPr lang="nl-NL" sz="3200" dirty="0" smtClean="0"/>
              <a:t> </a:t>
            </a:r>
            <a:r>
              <a:rPr lang="nl-NL" sz="3200" dirty="0" err="1" smtClean="0"/>
              <a:t>some</a:t>
            </a:r>
            <a:r>
              <a:rPr lang="nl-NL" sz="3200" dirty="0" smtClean="0"/>
              <a:t> </a:t>
            </a:r>
            <a:r>
              <a:rPr lang="nl-NL" sz="3200" dirty="0" err="1" smtClean="0"/>
              <a:t>degree</a:t>
            </a:r>
            <a:r>
              <a:rPr lang="nl-NL" sz="3200" dirty="0" smtClean="0"/>
              <a:t> of </a:t>
            </a:r>
            <a:r>
              <a:rPr lang="nl-NL" sz="3200" dirty="0" err="1" smtClean="0"/>
              <a:t>locking</a:t>
            </a:r>
            <a:r>
              <a:rPr lang="nl-NL" sz="3200" dirty="0" smtClean="0"/>
              <a:t> (</a:t>
            </a:r>
            <a:r>
              <a:rPr lang="nl-NL" sz="3200" dirty="0" err="1" smtClean="0"/>
              <a:t>and</a:t>
            </a:r>
            <a:r>
              <a:rPr lang="nl-NL" sz="3200" dirty="0" smtClean="0"/>
              <a:t> </a:t>
            </a:r>
            <a:r>
              <a:rPr lang="nl-NL" sz="3200" dirty="0" err="1" smtClean="0"/>
              <a:t>multi-versioning</a:t>
            </a:r>
            <a:r>
              <a:rPr lang="nl-NL" sz="3200" dirty="0" smtClean="0"/>
              <a:t>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I</a:t>
            </a:r>
          </a:p>
          <a:p>
            <a:r>
              <a:rPr lang="nl-NL" sz="3200" dirty="0" err="1" smtClean="0"/>
              <a:t>Constraint</a:t>
            </a:r>
            <a:r>
              <a:rPr lang="nl-NL" sz="3200" dirty="0" smtClean="0"/>
              <a:t> compliance (</a:t>
            </a:r>
            <a:r>
              <a:rPr lang="nl-NL" sz="3200" dirty="0" err="1" smtClean="0"/>
              <a:t>unique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, </a:t>
            </a:r>
            <a:r>
              <a:rPr lang="nl-NL" sz="3200" dirty="0" err="1" smtClean="0"/>
              <a:t>foreign</a:t>
            </a:r>
            <a:r>
              <a:rPr lang="nl-NL" sz="3200" dirty="0" smtClean="0"/>
              <a:t> </a:t>
            </a:r>
            <a:r>
              <a:rPr lang="nl-NL" sz="3200" dirty="0" err="1" smtClean="0"/>
              <a:t>key</a:t>
            </a:r>
            <a:r>
              <a:rPr lang="nl-NL" sz="3200" dirty="0" smtClean="0"/>
              <a:t>) means </a:t>
            </a:r>
            <a:r>
              <a:rPr lang="nl-NL" sz="3200" dirty="0" err="1" smtClean="0"/>
              <a:t>all</a:t>
            </a:r>
            <a:r>
              <a:rPr lang="nl-NL" sz="3200" dirty="0" smtClean="0"/>
              <a:t> data </a:t>
            </a:r>
            <a:r>
              <a:rPr lang="nl-NL" sz="3200" dirty="0" err="1" smtClean="0"/>
              <a:t>hangs</a:t>
            </a:r>
            <a:r>
              <a:rPr lang="nl-NL" sz="3200" dirty="0" smtClean="0"/>
              <a:t>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 (as do </a:t>
            </a:r>
            <a:r>
              <a:rPr lang="nl-NL" sz="3200" dirty="0" err="1" smtClean="0"/>
              <a:t>all</a:t>
            </a:r>
            <a:r>
              <a:rPr lang="nl-NL" sz="3200" dirty="0" smtClean="0"/>
              <a:t> transactions) in order </a:t>
            </a:r>
            <a:r>
              <a:rPr lang="nl-NL" sz="3200" dirty="0" err="1" smtClean="0"/>
              <a:t>to</a:t>
            </a:r>
            <a:r>
              <a:rPr lang="nl-NL" sz="3200" dirty="0" smtClean="0"/>
              <a:t> have </a:t>
            </a:r>
            <a:r>
              <a:rPr lang="nl-NL" sz="3200" b="1" dirty="0" smtClean="0"/>
              <a:t>C</a:t>
            </a:r>
            <a:br>
              <a:rPr lang="nl-NL" sz="3200" b="1" dirty="0" smtClean="0"/>
            </a:br>
            <a:endParaRPr lang="nl-NL" sz="3200" b="1" dirty="0" smtClean="0"/>
          </a:p>
          <a:p>
            <a:pPr marL="0" indent="0">
              <a:buNone/>
            </a:pPr>
            <a:r>
              <a:rPr lang="nl-NL" sz="2700" b="1" dirty="0" smtClean="0"/>
              <a:t/>
            </a:r>
            <a:br>
              <a:rPr lang="nl-NL" sz="2700" b="1" dirty="0" smtClean="0"/>
            </a:br>
            <a:endParaRPr lang="nl-NL" sz="2700" b="1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74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ACID </a:t>
            </a:r>
            <a:r>
              <a:rPr lang="nl-NL" dirty="0" err="1" smtClean="0"/>
              <a:t>comes</a:t>
            </a:r>
            <a:r>
              <a:rPr lang="nl-NL" dirty="0" smtClean="0"/>
              <a:t> at a </a:t>
            </a:r>
            <a:r>
              <a:rPr lang="nl-NL" dirty="0" err="1" smtClean="0"/>
              <a:t>cost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4772931" cy="5670549"/>
          </a:xfrm>
        </p:spPr>
        <p:txBody>
          <a:bodyPr>
            <a:noAutofit/>
          </a:bodyPr>
          <a:lstStyle/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closely</a:t>
            </a:r>
            <a:r>
              <a:rPr lang="nl-NL" sz="2800" dirty="0" smtClean="0"/>
              <a:t> </a:t>
            </a:r>
            <a:r>
              <a:rPr lang="nl-NL" sz="2800" dirty="0" err="1" smtClean="0"/>
              <a:t>together</a:t>
            </a:r>
            <a:r>
              <a:rPr lang="nl-NL" sz="2800" dirty="0" smtClean="0"/>
              <a:t> (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sometimes</a:t>
            </a:r>
            <a:r>
              <a:rPr lang="nl-NL" sz="2800" dirty="0" smtClean="0"/>
              <a:t> far </a:t>
            </a:r>
            <a:r>
              <a:rPr lang="nl-NL" sz="2800" dirty="0" err="1" smtClean="0"/>
              <a:t>from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applications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users)</a:t>
            </a:r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transactions </a:t>
            </a:r>
            <a:r>
              <a:rPr lang="nl-NL" sz="2800" dirty="0" err="1" smtClean="0"/>
              <a:t>centrally</a:t>
            </a:r>
            <a:r>
              <a:rPr lang="nl-NL" sz="2800" dirty="0" smtClean="0"/>
              <a:t> </a:t>
            </a:r>
            <a:r>
              <a:rPr lang="nl-NL" sz="2800" dirty="0" err="1" smtClean="0"/>
              <a:t>organized</a:t>
            </a:r>
            <a:endParaRPr lang="nl-NL" sz="2800" dirty="0" smtClean="0"/>
          </a:p>
          <a:p>
            <a:pPr lvl="1"/>
            <a:r>
              <a:rPr lang="nl-NL" sz="2800" dirty="0" err="1" smtClean="0"/>
              <a:t>All</a:t>
            </a:r>
            <a:r>
              <a:rPr lang="nl-NL" sz="2800" dirty="0" smtClean="0"/>
              <a:t> data </a:t>
            </a:r>
            <a:r>
              <a:rPr lang="nl-NL" sz="2800" dirty="0" err="1" smtClean="0"/>
              <a:t>persisted</a:t>
            </a:r>
            <a:r>
              <a:rPr lang="nl-NL" sz="2800" dirty="0" smtClean="0"/>
              <a:t> as part of </a:t>
            </a:r>
            <a:r>
              <a:rPr lang="nl-NL" sz="2800" dirty="0" err="1" smtClean="0"/>
              <a:t>the</a:t>
            </a:r>
            <a:r>
              <a:rPr lang="nl-NL" sz="2800" dirty="0" smtClean="0"/>
              <a:t> transaction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ACID means:</a:t>
            </a:r>
          </a:p>
          <a:p>
            <a:pPr lvl="1"/>
            <a:r>
              <a:rPr lang="nl-NL" sz="2800" dirty="0" smtClean="0"/>
              <a:t>Hard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scale</a:t>
            </a:r>
            <a:r>
              <a:rPr lang="nl-NL" sz="2800" dirty="0" smtClean="0"/>
              <a:t> out (</a:t>
            </a:r>
            <a:r>
              <a:rPr lang="nl-NL" sz="2800" dirty="0" err="1" smtClean="0"/>
              <a:t>horizontally</a:t>
            </a:r>
            <a:r>
              <a:rPr lang="nl-NL" sz="2800" dirty="0" smtClean="0"/>
              <a:t>)</a:t>
            </a:r>
          </a:p>
          <a:p>
            <a:pPr lvl="1"/>
            <a:endParaRPr lang="nl-NL" sz="2800" dirty="0"/>
          </a:p>
          <a:p>
            <a:r>
              <a:rPr lang="nl-NL" sz="3200" dirty="0" smtClean="0"/>
              <a:t>Oracle offers </a:t>
            </a:r>
            <a:r>
              <a:rPr lang="nl-NL" sz="3200" dirty="0" err="1" smtClean="0"/>
              <a:t>scale</a:t>
            </a:r>
            <a:r>
              <a:rPr lang="nl-NL" sz="3200" dirty="0" smtClean="0"/>
              <a:t> up </a:t>
            </a:r>
            <a:r>
              <a:rPr lang="nl-NL" sz="3200" dirty="0" err="1" smtClean="0"/>
              <a:t>with</a:t>
            </a:r>
            <a:r>
              <a:rPr lang="nl-NL" sz="3200" dirty="0" smtClean="0"/>
              <a:t> Real Application Clusters</a:t>
            </a:r>
          </a:p>
          <a:p>
            <a:pPr marL="0" indent="0">
              <a:buNone/>
            </a:pPr>
            <a:endParaRPr lang="nl-NL" sz="3200" dirty="0" smtClean="0"/>
          </a:p>
          <a:p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74" name="Picture 2" descr="https://encrypted-tbn2.gstatic.com/images?q=tbn:ANd9GcSKnNFYEF46BmEV8mf_OyJzoHZkmP1AP39hX5Ii3_N-X7nLc4Q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100" y="4774389"/>
            <a:ext cx="6241015" cy="3510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83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7354</TotalTime>
  <Words>2816</Words>
  <Application>Microsoft Office PowerPoint</Application>
  <PresentationFormat>Custom</PresentationFormat>
  <Paragraphs>663</Paragraphs>
  <Slides>53</Slides>
  <Notes>0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AMIS_WIDESCREEN</vt:lpstr>
      <vt:lpstr>PowerPoint Presentation</vt:lpstr>
      <vt:lpstr>Agenda</vt:lpstr>
      <vt:lpstr>Traditional approach:  all data in enterprise relational database</vt:lpstr>
      <vt:lpstr>Traditional approach:  Without much regard for</vt:lpstr>
      <vt:lpstr>Database: single point of … Scalability | Availability | Consistency </vt:lpstr>
      <vt:lpstr>Relational Databases</vt:lpstr>
      <vt:lpstr>The holy grail of Normalization </vt:lpstr>
      <vt:lpstr>ACID comes at a cost</vt:lpstr>
      <vt:lpstr>ACID comes at a cost</vt:lpstr>
      <vt:lpstr>The Relational Model in practice</vt:lpstr>
      <vt:lpstr>Databases re-evaluated</vt:lpstr>
      <vt:lpstr>Use Case: Webshop</vt:lpstr>
      <vt:lpstr>Use Case: Webshop Technology and architecture considerations</vt:lpstr>
      <vt:lpstr>Use Case: Webshop Technology and architecture considerations</vt:lpstr>
      <vt:lpstr>A few observations</vt:lpstr>
      <vt:lpstr>NoSQL and BASE</vt:lpstr>
      <vt:lpstr>Typical for NoSQL</vt:lpstr>
      <vt:lpstr>NoSQL means:  No Data Access through SQL</vt:lpstr>
      <vt:lpstr>No Data Access through SQL</vt:lpstr>
      <vt:lpstr>Types of NoSQL databaseS</vt:lpstr>
      <vt:lpstr>(leading) NoSQL Database products</vt:lpstr>
      <vt:lpstr>PowerPoint Presentation</vt:lpstr>
      <vt:lpstr>History of MongoDB</vt:lpstr>
      <vt:lpstr>Core Architecture</vt:lpstr>
      <vt:lpstr>POM: DBA (theory plus demo)</vt:lpstr>
      <vt:lpstr>POM: Using MongoDB (theory plus demo) inserting documents</vt:lpstr>
      <vt:lpstr>MongoDB Compass  (aka NOSQL Developer)</vt:lpstr>
      <vt:lpstr>MongoDB Compass</vt:lpstr>
      <vt:lpstr>Programming against mongodb</vt:lpstr>
      <vt:lpstr>MEAN stack</vt:lpstr>
      <vt:lpstr>Interacting with Mongodb  from Node.js</vt:lpstr>
      <vt:lpstr>Connecting to server</vt:lpstr>
      <vt:lpstr>Retrieve data (1)</vt:lpstr>
      <vt:lpstr>Retrieve data (2)</vt:lpstr>
      <vt:lpstr>Connecting to server – ECMA 6</vt:lpstr>
      <vt:lpstr>Retrieve documents – ECMA 6</vt:lpstr>
      <vt:lpstr>Retrieve documents (2) – ECMA 6</vt:lpstr>
      <vt:lpstr>CREATE docs in MongoDB – ES6</vt:lpstr>
      <vt:lpstr>CREATE &amp; Update  docs – ES6</vt:lpstr>
      <vt:lpstr>CREATE, Update  and Delete – ES6</vt:lpstr>
      <vt:lpstr>CREATE documents in MongoDB</vt:lpstr>
      <vt:lpstr>CREATE and delete documents</vt:lpstr>
      <vt:lpstr>Interacting with Mongodb  from Java</vt:lpstr>
      <vt:lpstr>Connecting to server</vt:lpstr>
      <vt:lpstr>Retrieve Data</vt:lpstr>
      <vt:lpstr>Retrieve data (2)</vt:lpstr>
      <vt:lpstr>Retrieve data - Aggregation</vt:lpstr>
      <vt:lpstr>Retrieve data – Aggregation (2)</vt:lpstr>
      <vt:lpstr>Java: Create documents in Mongodb</vt:lpstr>
      <vt:lpstr>Java: Update and Delete Data </vt:lpstr>
      <vt:lpstr>Interacting with Mongodb  from Java – JSON  OO mapping</vt:lpstr>
      <vt:lpstr>Hands on Workshop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201</cp:revision>
  <dcterms:created xsi:type="dcterms:W3CDTF">2016-11-24T07:31:17Z</dcterms:created>
  <dcterms:modified xsi:type="dcterms:W3CDTF">2017-03-12T09:07:08Z</dcterms:modified>
</cp:coreProperties>
</file>